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notesSlides/notesSlide19.xml" ContentType="application/vnd.openxmlformats-officedocument.presentationml.notesSlide+xml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ppt/tags/tag30.xml" ContentType="application/vnd.openxmlformats-officedocument.presentationml.tags+xml"/>
  <Override PartName="/ppt/notesSlides/notesSlide21.xml" ContentType="application/vnd.openxmlformats-officedocument.presentationml.notesSlide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ppt/tags/tag32.xml" ContentType="application/vnd.openxmlformats-officedocument.presentationml.tags+xml"/>
  <Override PartName="/ppt/notesSlides/notesSlide23.xml" ContentType="application/vnd.openxmlformats-officedocument.presentationml.notesSlide+xml"/>
  <Override PartName="/ppt/tags/tag3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4.xml" ContentType="application/vnd.openxmlformats-officedocument.presentationml.tags+xml"/>
  <Override PartName="/ppt/notesSlides/notesSlide26.xml" ContentType="application/vnd.openxmlformats-officedocument.presentationml.notesSlide+xml"/>
  <Override PartName="/ppt/tags/tag35.xml" ContentType="application/vnd.openxmlformats-officedocument.presentationml.tags+xml"/>
  <Override PartName="/ppt/notesSlides/notesSlide27.xml" ContentType="application/vnd.openxmlformats-officedocument.presentationml.notesSlide+xml"/>
  <Override PartName="/ppt/tags/tag36.xml" ContentType="application/vnd.openxmlformats-officedocument.presentationml.tags+xml"/>
  <Override PartName="/ppt/notesSlides/notesSlide28.xml" ContentType="application/vnd.openxmlformats-officedocument.presentationml.notesSlide+xml"/>
  <Override PartName="/ppt/tags/tag37.xml" ContentType="application/vnd.openxmlformats-officedocument.presentationml.tags+xml"/>
  <Override PartName="/ppt/notesSlides/notesSlide29.xml" ContentType="application/vnd.openxmlformats-officedocument.presentationml.notesSlide+xml"/>
  <Override PartName="/ppt/tags/tag38.xml" ContentType="application/vnd.openxmlformats-officedocument.presentationml.tags+xml"/>
  <Override PartName="/ppt/notesSlides/notesSlide30.xml" ContentType="application/vnd.openxmlformats-officedocument.presentationml.notesSlide+xml"/>
  <Override PartName="/ppt/tags/tag39.xml" ContentType="application/vnd.openxmlformats-officedocument.presentationml.tags+xml"/>
  <Override PartName="/ppt/notesSlides/notesSlide31.xml" ContentType="application/vnd.openxmlformats-officedocument.presentationml.notesSlide+xml"/>
  <Override PartName="/ppt/tags/tag40.xml" ContentType="application/vnd.openxmlformats-officedocument.presentationml.tags+xml"/>
  <Override PartName="/ppt/notesSlides/notesSlide32.xml" ContentType="application/vnd.openxmlformats-officedocument.presentationml.notesSlide+xml"/>
  <Override PartName="/ppt/tags/tag41.xml" ContentType="application/vnd.openxmlformats-officedocument.presentationml.tags+xml"/>
  <Override PartName="/ppt/notesSlides/notesSlide33.xml" ContentType="application/vnd.openxmlformats-officedocument.presentationml.notesSlide+xml"/>
  <Override PartName="/ppt/tags/tag42.xml" ContentType="application/vnd.openxmlformats-officedocument.presentationml.tags+xml"/>
  <Override PartName="/ppt/notesSlides/notesSlide34.xml" ContentType="application/vnd.openxmlformats-officedocument.presentationml.notesSlide+xml"/>
  <Override PartName="/ppt/tags/tag43.xml" ContentType="application/vnd.openxmlformats-officedocument.presentationml.tags+xml"/>
  <Override PartName="/ppt/notesSlides/notesSlide35.xml" ContentType="application/vnd.openxmlformats-officedocument.presentationml.notesSlide+xml"/>
  <Override PartName="/ppt/tags/tag44.xml" ContentType="application/vnd.openxmlformats-officedocument.presentationml.tags+xml"/>
  <Override PartName="/ppt/notesSlides/notesSlide36.xml" ContentType="application/vnd.openxmlformats-officedocument.presentationml.notesSlide+xml"/>
  <Override PartName="/ppt/tags/tag45.xml" ContentType="application/vnd.openxmlformats-officedocument.presentationml.tags+xml"/>
  <Override PartName="/ppt/notesSlides/notesSlide37.xml" ContentType="application/vnd.openxmlformats-officedocument.presentationml.notesSlide+xml"/>
  <Override PartName="/ppt/tags/tag46.xml" ContentType="application/vnd.openxmlformats-officedocument.presentationml.tags+xml"/>
  <Override PartName="/ppt/notesSlides/notesSlide38.xml" ContentType="application/vnd.openxmlformats-officedocument.presentationml.notesSlide+xml"/>
  <Override PartName="/ppt/tags/tag47.xml" ContentType="application/vnd.openxmlformats-officedocument.presentationml.tags+xml"/>
  <Override PartName="/ppt/notesSlides/notesSlide39.xml" ContentType="application/vnd.openxmlformats-officedocument.presentationml.notesSlide+xml"/>
  <Override PartName="/ppt/tags/tag48.xml" ContentType="application/vnd.openxmlformats-officedocument.presentationml.tags+xml"/>
  <Override PartName="/ppt/notesSlides/notesSlide40.xml" ContentType="application/vnd.openxmlformats-officedocument.presentationml.notesSlide+xml"/>
  <Override PartName="/ppt/tags/tag49.xml" ContentType="application/vnd.openxmlformats-officedocument.presentationml.tags+xml"/>
  <Override PartName="/ppt/notesSlides/notesSlide41.xml" ContentType="application/vnd.openxmlformats-officedocument.presentationml.notesSlide+xml"/>
  <Override PartName="/ppt/tags/tag50.xml" ContentType="application/vnd.openxmlformats-officedocument.presentationml.tags+xml"/>
  <Override PartName="/ppt/notesSlides/notesSlide42.xml" ContentType="application/vnd.openxmlformats-officedocument.presentationml.notesSlide+xml"/>
  <Override PartName="/ppt/tags/tag51.xml" ContentType="application/vnd.openxmlformats-officedocument.presentationml.tags+xml"/>
  <Override PartName="/ppt/notesSlides/notesSlide43.xml" ContentType="application/vnd.openxmlformats-officedocument.presentationml.notesSlide+xml"/>
  <Override PartName="/ppt/tags/tag52.xml" ContentType="application/vnd.openxmlformats-officedocument.presentationml.tags+xml"/>
  <Override PartName="/ppt/notesSlides/notesSlide44.xml" ContentType="application/vnd.openxmlformats-officedocument.presentationml.notesSlide+xml"/>
  <Override PartName="/ppt/tags/tag53.xml" ContentType="application/vnd.openxmlformats-officedocument.presentationml.tags+xml"/>
  <Override PartName="/ppt/notesSlides/notesSlide45.xml" ContentType="application/vnd.openxmlformats-officedocument.presentationml.notesSlide+xml"/>
  <Override PartName="/ppt/tags/tag54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55.xml" ContentType="application/vnd.openxmlformats-officedocument.presentationml.tags+xml"/>
  <Override PartName="/ppt/notesSlides/notesSlide48.xml" ContentType="application/vnd.openxmlformats-officedocument.presentationml.notesSlide+xml"/>
  <Override PartName="/ppt/tags/tag56.xml" ContentType="application/vnd.openxmlformats-officedocument.presentationml.tags+xml"/>
  <Override PartName="/ppt/notesSlides/notesSlide49.xml" ContentType="application/vnd.openxmlformats-officedocument.presentationml.notesSlide+xml"/>
  <Override PartName="/ppt/tags/tag57.xml" ContentType="application/vnd.openxmlformats-officedocument.presentationml.tags+xml"/>
  <Override PartName="/ppt/notesSlides/notesSlide50.xml" ContentType="application/vnd.openxmlformats-officedocument.presentationml.notesSlide+xml"/>
  <Override PartName="/ppt/tags/tag58.xml" ContentType="application/vnd.openxmlformats-officedocument.presentationml.tags+xml"/>
  <Override PartName="/ppt/notesSlides/notesSlide51.xml" ContentType="application/vnd.openxmlformats-officedocument.presentationml.notesSlide+xml"/>
  <Override PartName="/ppt/tags/tag59.xml" ContentType="application/vnd.openxmlformats-officedocument.presentationml.tags+xml"/>
  <Override PartName="/ppt/notesSlides/notesSlide52.xml" ContentType="application/vnd.openxmlformats-officedocument.presentationml.notesSlide+xml"/>
  <Override PartName="/ppt/tags/tag60.xml" ContentType="application/vnd.openxmlformats-officedocument.presentationml.tags+xml"/>
  <Override PartName="/ppt/notesSlides/notesSlide53.xml" ContentType="application/vnd.openxmlformats-officedocument.presentationml.notesSlide+xml"/>
  <Override PartName="/ppt/tags/tag61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62.xml" ContentType="application/vnd.openxmlformats-officedocument.presentationml.tags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507" r:id="rId2"/>
    <p:sldId id="596" r:id="rId3"/>
    <p:sldId id="608" r:id="rId4"/>
    <p:sldId id="308" r:id="rId5"/>
    <p:sldId id="1119" r:id="rId6"/>
    <p:sldId id="1120" r:id="rId7"/>
    <p:sldId id="1121" r:id="rId8"/>
    <p:sldId id="438" r:id="rId9"/>
    <p:sldId id="623" r:id="rId10"/>
    <p:sldId id="1124" r:id="rId11"/>
    <p:sldId id="1125" r:id="rId12"/>
    <p:sldId id="1126" r:id="rId13"/>
    <p:sldId id="1128" r:id="rId14"/>
    <p:sldId id="1127" r:id="rId15"/>
    <p:sldId id="1129" r:id="rId16"/>
    <p:sldId id="1165" r:id="rId17"/>
    <p:sldId id="612" r:id="rId18"/>
    <p:sldId id="1123" r:id="rId19"/>
    <p:sldId id="1130" r:id="rId20"/>
    <p:sldId id="1133" r:id="rId21"/>
    <p:sldId id="1131" r:id="rId22"/>
    <p:sldId id="1132" r:id="rId23"/>
    <p:sldId id="1134" r:id="rId24"/>
    <p:sldId id="1137" r:id="rId25"/>
    <p:sldId id="1140" r:id="rId26"/>
    <p:sldId id="613" r:id="rId27"/>
    <p:sldId id="1111" r:id="rId28"/>
    <p:sldId id="1147" r:id="rId29"/>
    <p:sldId id="1149" r:id="rId30"/>
    <p:sldId id="1112" r:id="rId31"/>
    <p:sldId id="1113" r:id="rId32"/>
    <p:sldId id="1116" r:id="rId33"/>
    <p:sldId id="1114" r:id="rId34"/>
    <p:sldId id="1115" r:id="rId35"/>
    <p:sldId id="1150" r:id="rId36"/>
    <p:sldId id="1145" r:id="rId37"/>
    <p:sldId id="1157" r:id="rId38"/>
    <p:sldId id="1164" r:id="rId39"/>
    <p:sldId id="1158" r:id="rId40"/>
    <p:sldId id="1159" r:id="rId41"/>
    <p:sldId id="1160" r:id="rId42"/>
    <p:sldId id="1161" r:id="rId43"/>
    <p:sldId id="1162" r:id="rId44"/>
    <p:sldId id="1163" r:id="rId45"/>
    <p:sldId id="1152" r:id="rId46"/>
    <p:sldId id="1167" r:id="rId47"/>
    <p:sldId id="1168" r:id="rId48"/>
    <p:sldId id="614" r:id="rId49"/>
    <p:sldId id="1148" r:id="rId50"/>
    <p:sldId id="1146" r:id="rId51"/>
    <p:sldId id="1156" r:id="rId52"/>
    <p:sldId id="1153" r:id="rId53"/>
    <p:sldId id="1154" r:id="rId54"/>
    <p:sldId id="1139" r:id="rId55"/>
    <p:sldId id="1166" r:id="rId56"/>
    <p:sldId id="1117" r:id="rId57"/>
    <p:sldId id="1110" r:id="rId58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0">
          <p15:clr>
            <a:srgbClr val="A4A3A4"/>
          </p15:clr>
        </p15:guide>
        <p15:guide id="2" pos="39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an Leung" initials="A" lastIdx="1" clrIdx="0"/>
  <p:cmAuthor id="2" name="流士飞龙" initials="流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24449A"/>
    <a:srgbClr val="0065B3"/>
    <a:srgbClr val="00C6CE"/>
    <a:srgbClr val="E8E8E8"/>
    <a:srgbClr val="DBDCDE"/>
    <a:srgbClr val="0C56A8"/>
    <a:srgbClr val="0070C0"/>
    <a:srgbClr val="3498DB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 autoAdjust="0"/>
    <p:restoredTop sz="96154" autoAdjust="0"/>
  </p:normalViewPr>
  <p:slideViewPr>
    <p:cSldViewPr snapToGrid="0">
      <p:cViewPr varScale="1">
        <p:scale>
          <a:sx n="110" d="100"/>
          <a:sy n="110" d="100"/>
        </p:scale>
        <p:origin x="101" y="192"/>
      </p:cViewPr>
      <p:guideLst>
        <p:guide orient="horz" pos="2450"/>
        <p:guide pos="39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8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C03AB-B517-4D87-95D9-DFD4F688C5B0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64D53-D3EE-45CF-9570-A03CABAC9A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B9ABB-3BFB-3D60-9187-7B0F969A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9577F7-0949-523C-566E-C9B5A6737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272ECD-563F-FBDD-E068-9BCFD68C4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973FAE-3F14-C273-3C50-3C9CC6E28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02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C7473-E906-BD4E-19B8-EDCEC19B7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F5E90C-8B99-200A-CEF1-D5E33EEE3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10EDCC-5884-49D5-F217-0D264949D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6739F-D3DD-F8A0-CC0E-BAF6023CE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97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C7BF-5573-091A-4F6A-8DA14125A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E0C3C3-5872-6E8C-660D-1652D3E01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73CBFF-59D1-C78E-98DC-61AF6BF32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8D01A9-BFF5-3226-35A0-E50ED510F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866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9090F-25F6-7C39-27EF-BCF3BD0D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2855B1-DEE7-E5E5-C5B3-2BA9776F6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971E89-1D34-13F5-77AC-576A7E8E8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A92595-EF5D-B386-50FF-7DDB6EE3C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8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EF481-6B17-CEC8-D105-6C983B17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0BA64C-0B07-703A-09FA-7497A414E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191E82-8CA4-F7FB-4395-2D3F44244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CE772A-61C1-76DA-724F-AD3402E84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58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271B8-67C3-F08B-6169-1C7A545C9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33B036-C47C-BF98-F23D-CC1D6263F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B754D4-8ACC-05CF-E396-252B9337E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FBA2AC-49AA-A997-F00E-238A323AC4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5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64D53-D3EE-45CF-9570-A03CABAC9A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394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32BF-7C17-9739-6F03-84D2827D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CBFB55-3980-0A06-25F8-525699A48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27C364-BD69-55E3-B0CB-ED92A6F32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4FAFD-7C6B-0BF6-68CE-97A925E60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12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B7A06-ABE7-21F1-A8B9-B89F5AE7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8F4395-AFD7-E8BE-5EEC-095470C60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9BD1F3-0DEC-16C4-AA3A-D378745CB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6D4E5B-D69F-A74E-9E0E-70B51BE92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5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2CFA8-D32C-44E8-D456-29881EB3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EDF7F5-D278-AE94-ACD5-3C57638FD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C9DCA2-0CC0-4BED-CDC2-440EDA2D2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955731-EA48-C324-B3D8-D3E40E902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33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64D53-D3EE-45CF-9570-A03CABAC9A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52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9DC5A-0942-2E49-5F45-74175D4C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21B180-88F8-98D6-F09E-7B7FB1DD7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AC56D7-285B-6B08-AF3C-1330333BE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47A423-4B6E-D788-23E8-820D94C54C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96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8FE8E-A783-C5DF-9EED-D3C11A144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3D1C61-8DD5-57BE-1836-C70DC6E36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161A20-44EA-8BB8-9C64-B60CCF6E4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62E7F5-4790-2D43-0719-FFC832C50A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16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22DA4-8029-1C6F-37F6-C1E9DB393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40919D-D4B1-80B3-C6F9-555CBB5BC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A2E5A9-8A32-D877-EBCF-78F15135C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F7A4B5-B375-C48A-3D7B-591C8D244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512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8881D-F762-1E27-C937-4603A32E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96775B-8D45-2603-0254-CBD75040C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B2404C-78FB-077D-9A31-E60DC2AFD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ABF87-0A3F-1E9D-78DD-5F060972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97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31B6E-CF76-5FF1-1C6B-B06032B3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1518A7-ACD2-5877-53B1-00F86952E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99EF9C-DF29-00CF-E19E-703135A26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CC0EB-3EBF-71EC-4797-728E2C89FC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63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64D53-D3EE-45CF-9570-A03CABAC9A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93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42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84E91-6DA8-7994-EC9F-9F0AD3DE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6129B0-BE80-976D-DFD8-0E2651FF5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05CF9E-92CC-C5DF-7EB7-8329048D4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18AFB7-FF5A-8654-2734-0671C5444B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587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D62D7-0D17-20ED-36D7-078A8981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10E314-8B71-D5F8-04EE-0AF358EC1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480035-2325-56A3-35B5-5AC1E9E24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87FD5C-C741-7B35-0B62-22A9355C1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02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41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64D53-D3EE-45CF-9570-A03CABAC9A7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695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101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13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7240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51501-5A42-F000-0C6E-0CA15DE3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E83C08-12C9-CF50-480D-88FAABD0B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378EB7-6E06-8D42-B052-10DEE950A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FE5EB9-4B56-5A42-2D4B-7B420AF3D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593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B2F9F-3CD7-9F53-0A49-350FC9430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13F15A-A70C-CDC9-CCCE-765037180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5941A2-B323-3568-F01B-F5CDEE839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BA714-028A-3498-2F31-952E6B529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034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246A4-5229-38F0-6C33-35703AE6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2F3077-559D-4B63-8C43-3E1E32D34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77D666-14DC-5E55-E512-7C183BFFE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A84088-65F9-0914-6D52-ADD5B6712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749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FD57-AC39-11AA-DADA-941F6FC47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76A947-7923-91AE-C560-DA9868D50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C8B934-C558-2B71-B3A2-8BA53AF97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AC304E-F73A-EDB5-1C67-BE1FF1654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331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652F-FB2A-8100-F810-B65286603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10A057-C1E7-3607-8600-53A55BEC5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99AB17-99DB-87B1-7DB2-E9027304E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A07E3A-F8D2-79CC-8402-661344FB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605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01F87-EE4A-4688-D2E9-3664CD3BD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24A9E0A-C3D5-3DD3-D16B-45DAF8246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1C01D9-D30B-D190-7AC9-7D347C3E9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896B42-3D25-8B11-50B2-4AA72032F1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93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224C-E5EF-9C1C-C523-B433B5825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FEC4A4-069E-CF3A-4EDE-E545E043E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9B6D7E-912D-94CB-897F-50DB41491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85930B-16A7-430F-FAD4-6F822185B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220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D3F72-788D-EFF3-2DFB-3A1FEFBE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B6E531-018E-EEE1-D40B-F69611FCA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8285A0-D5F3-15DF-AC1E-B6F2A0E8F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F23C23-293C-01F7-99E7-CB668DAB9C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57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DF0F1-C9E4-DE59-0E93-EFB21C781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12F41A-7B5D-5C62-EAAC-0FD4EB79A0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F14EFE-0275-9750-D237-9868C910B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3A57FF-50F1-9179-565E-D61D539C64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16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E36A8-0696-0B90-C121-C2B9C9EC7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23552A-1E20-3E25-B774-D88A3372A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9B8EA-4F33-3265-6EAE-4949A308C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3EF46C-8758-405C-9BB3-9D5355F34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470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50D01-0740-81D4-C303-BBA38EEE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A9A07A-8C93-1FCB-9471-7A72921F8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E2208F-045B-CDB4-98E0-4479999C8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0DE858-5BC3-FB62-8827-2213FBB1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695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9959-8D63-3652-A651-DDC16CE7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6189E4-2B34-8BEA-8744-B1496380F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BB830E-E16A-264C-4336-1FA265E79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BCFC9C-707F-99DD-F644-7499F89907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6027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4C0CA-0A66-CD51-8292-DEC101DC5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627B8F-D9CA-9188-4C7A-5AE818E38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863DCB-A4AC-408F-3063-F2BB24A9E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2B0C1-C311-2A74-5CD9-D9C528C41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5159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215AE-6469-BB5C-F232-F83B54798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6DE584-DF77-22DB-1D0E-2D4939EDF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DF21B3-0D3B-9F30-DA9E-CA8A03CA7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D6D922-DF82-6ED1-A779-156B52ACDE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4991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64D53-D3EE-45CF-9570-A03CABAC9A7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386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DE5EA-B930-84C5-E700-41879E2DD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1357AB-4DBE-293D-0349-0A10DE2C2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D5D81B-D567-F21A-126E-75CAB33EE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23976F-76F7-ABD0-1FD7-4862151D33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330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E8BE-3392-FCAE-37CF-86B0B894B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83AB9E-7FE4-9A92-3FB1-5617BCE12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C5DA49-8D13-3F98-639E-76E02B263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FFC3C-16E2-EC6B-C0A9-39867D1187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4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F4A79-8583-6B17-64E7-A1CBE786B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28FDEC-5884-4EF5-8739-4A2E315D3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EB6CF8-062A-3294-0F6C-046046272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7E5DBD-A405-560E-753E-3187DA94CF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664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ACBBC-3D44-D0A5-1BD1-59A5D24D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70F349-1F53-90F3-1655-6C3F0036E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EE78BB-19EA-630B-E061-C0B7EAC49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2D12BD-06D1-A5F8-D50A-24DB184AA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452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780F-4BC3-065B-61C4-31F25D76F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E3754A-1F6B-9DC0-2481-182E3867A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6B0D56-DF63-9F8A-A350-4DA2B9A7A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2A2F67-F61F-E0F9-1508-8E5C3072F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490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51085-0327-2E01-4B87-2DFC8D7B1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7C2236-664C-FA03-1489-B0A5BED30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B31CF1-1C1A-F638-1AA2-5A092D4CB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6D91B6-3946-1997-4C4E-2EA8A6EB4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75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F47E-FB87-95B7-56F3-B3AAAC239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65FD34-3F95-BAC0-20B3-70EB4E61C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F63624-040A-32B8-07A7-2FE9FBC99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CEC8CF-5B73-B751-1985-924C5BB86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3119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07AD3-E7CB-A92A-4A08-373E0096D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CAA421-9A76-EF76-25EB-8B39D695C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35C4BD-1985-FFFC-C2FF-D3483B76A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3D0754-C03E-F349-EED6-2EE3EDB073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6962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  <a:t>56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6012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B092C-0BEF-3B12-4DDC-93FE9A112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CE8B47-AA18-2140-01EE-6AF824747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9906B8-92E1-1C62-CBBF-6B627CC84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D39FC-01B8-44EC-92C6-BB91C0383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626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081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768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58C94-7A7C-EBB1-1B6C-4DFA4AE7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5548E6A-E1CE-DACA-D0CC-D3E4D74E4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7DD401-43B1-D590-0F17-B5F6AD9A1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FE3110-A25E-A7EF-0D4B-89FA61536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80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3824A840-1E3D-7C78-38A8-032A237F8A3E}"/>
              </a:ext>
            </a:extLst>
          </p:cNvPr>
          <p:cNvSpPr txBox="1"/>
          <p:nvPr userDrawn="1"/>
        </p:nvSpPr>
        <p:spPr>
          <a:xfrm>
            <a:off x="97280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新拓企业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716283-6087-44F9-9740-6A099B4E90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489" y="371406"/>
            <a:ext cx="1733465" cy="4286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200" lvl="1" indent="-457200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800" lvl="2" indent="-508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400" lvl="3" indent="-508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8000" lvl="4" indent="-508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600" lvl="5" indent="-508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200" lvl="6" indent="-508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800" lvl="7" indent="-508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400" lvl="8" indent="-508000" rtl="0">
              <a:spcBef>
                <a:spcPts val="8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85" name="Google Shape;85;p5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8940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2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12B2A8FE-34CA-DE42-09A0-99B5DABA5F79}"/>
              </a:ext>
            </a:extLst>
          </p:cNvPr>
          <p:cNvSpPr txBox="1"/>
          <p:nvPr userDrawn="1"/>
        </p:nvSpPr>
        <p:spPr>
          <a:xfrm>
            <a:off x="176411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</a:t>
            </a:r>
            <a:r>
              <a:rPr lang="zh-CN" altLang="en-US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电子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336EEC-958B-EC23-CC5F-E180E6E1CB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082" y="292064"/>
            <a:ext cx="1581879" cy="3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138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D3A734-5506-28EC-DE19-BE12C646F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489" y="371406"/>
            <a:ext cx="1733465" cy="428694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41954D23-AEFC-2D86-3B39-F0445A744E49}"/>
              </a:ext>
            </a:extLst>
          </p:cNvPr>
          <p:cNvSpPr txBox="1"/>
          <p:nvPr userDrawn="1"/>
        </p:nvSpPr>
        <p:spPr>
          <a:xfrm>
            <a:off x="97280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新拓企业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41954D23-AEFC-2D86-3B39-F0445A744E49}"/>
              </a:ext>
            </a:extLst>
          </p:cNvPr>
          <p:cNvSpPr txBox="1"/>
          <p:nvPr userDrawn="1"/>
        </p:nvSpPr>
        <p:spPr>
          <a:xfrm>
            <a:off x="97280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新拓企业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AFDF107-33D0-1B97-1215-64D1B76C01C9}"/>
              </a:ext>
            </a:extLst>
          </p:cNvPr>
          <p:cNvGrpSpPr/>
          <p:nvPr userDrawn="1"/>
        </p:nvGrpSpPr>
        <p:grpSpPr>
          <a:xfrm>
            <a:off x="10154742" y="242700"/>
            <a:ext cx="1671605" cy="814220"/>
            <a:chOff x="3899848" y="3107679"/>
            <a:chExt cx="1671605" cy="81422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6AB628B-5280-1F68-CD8B-212ECD7839CC}"/>
                </a:ext>
              </a:extLst>
            </p:cNvPr>
            <p:cNvSpPr txBox="1"/>
            <p:nvPr userDrawn="1"/>
          </p:nvSpPr>
          <p:spPr>
            <a:xfrm>
              <a:off x="3939069" y="3644900"/>
              <a:ext cx="1593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</a:t>
              </a:r>
              <a:r>
                <a:rPr lang="zh-CN" altLang="en-US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新拓企业成员 </a:t>
              </a:r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68E419B-5E8B-39BE-1A6D-37872EB84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848" y="3107679"/>
              <a:ext cx="1671605" cy="62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43584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41954D23-AEFC-2D86-3B39-F0445A744E49}"/>
              </a:ext>
            </a:extLst>
          </p:cNvPr>
          <p:cNvSpPr txBox="1"/>
          <p:nvPr userDrawn="1"/>
        </p:nvSpPr>
        <p:spPr>
          <a:xfrm>
            <a:off x="97280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新拓企业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CBDC9FD-53C0-2F1F-D1B4-55EB55DFDBC3}"/>
              </a:ext>
            </a:extLst>
          </p:cNvPr>
          <p:cNvGrpSpPr/>
          <p:nvPr userDrawn="1"/>
        </p:nvGrpSpPr>
        <p:grpSpPr>
          <a:xfrm>
            <a:off x="10363511" y="217400"/>
            <a:ext cx="1828489" cy="1125042"/>
            <a:chOff x="9916285" y="539604"/>
            <a:chExt cx="1828489" cy="112504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CC93B3-3BAD-E806-C574-6928B1D62E06}"/>
                </a:ext>
              </a:extLst>
            </p:cNvPr>
            <p:cNvSpPr txBox="1"/>
            <p:nvPr userDrawn="1"/>
          </p:nvSpPr>
          <p:spPr>
            <a:xfrm>
              <a:off x="9916285" y="1387647"/>
              <a:ext cx="18284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</a:t>
              </a:r>
              <a:r>
                <a:rPr lang="zh-CN" altLang="en-US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新拓企业成员 </a:t>
              </a:r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F177819-B748-669C-0835-5E98CDDF1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913" y="539604"/>
              <a:ext cx="1049232" cy="848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16424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8BF8D7-C74E-32B0-A9F1-B34C9A4D7020}"/>
              </a:ext>
            </a:extLst>
          </p:cNvPr>
          <p:cNvGrpSpPr/>
          <p:nvPr userDrawn="1"/>
        </p:nvGrpSpPr>
        <p:grpSpPr>
          <a:xfrm>
            <a:off x="10193962" y="242700"/>
            <a:ext cx="1593163" cy="814220"/>
            <a:chOff x="3939069" y="3107679"/>
            <a:chExt cx="1593163" cy="81422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97579F5-4D29-0C56-2929-A8AEA9D8A469}"/>
                </a:ext>
              </a:extLst>
            </p:cNvPr>
            <p:cNvSpPr txBox="1"/>
            <p:nvPr userDrawn="1"/>
          </p:nvSpPr>
          <p:spPr>
            <a:xfrm>
              <a:off x="3939069" y="3644900"/>
              <a:ext cx="1593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</a:t>
              </a:r>
              <a:r>
                <a:rPr lang="zh-CN" altLang="en-US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新拓企业成员 </a:t>
              </a:r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32C515B-D10A-C3EC-65A3-6C3425A116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20906" y="3107679"/>
              <a:ext cx="1354072" cy="628267"/>
            </a:xfrm>
            <a:prstGeom prst="rect">
              <a:avLst/>
            </a:prstGeom>
          </p:spPr>
        </p:pic>
      </p:grpSp>
      <p:sp>
        <p:nvSpPr>
          <p:cNvPr id="8" name="object 3">
            <a:extLst>
              <a:ext uri="{FF2B5EF4-FFF2-40B4-BE49-F238E27FC236}">
                <a16:creationId xmlns:a16="http://schemas.microsoft.com/office/drawing/2014/main" id="{41954D23-AEFC-2D86-3B39-F0445A744E49}"/>
              </a:ext>
            </a:extLst>
          </p:cNvPr>
          <p:cNvSpPr txBox="1"/>
          <p:nvPr userDrawn="1"/>
        </p:nvSpPr>
        <p:spPr>
          <a:xfrm>
            <a:off x="97280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新拓企业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</p:spTree>
    <p:extLst>
      <p:ext uri="{BB962C8B-B14F-4D97-AF65-F5344CB8AC3E}">
        <p14:creationId xmlns:p14="http://schemas.microsoft.com/office/powerpoint/2010/main" val="32499292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5C23AF25-D316-27C2-F49F-7AA77921DE4F}"/>
              </a:ext>
            </a:extLst>
          </p:cNvPr>
          <p:cNvGrpSpPr/>
          <p:nvPr userDrawn="1"/>
        </p:nvGrpSpPr>
        <p:grpSpPr>
          <a:xfrm>
            <a:off x="10363510" y="224170"/>
            <a:ext cx="1828489" cy="1118272"/>
            <a:chOff x="9916285" y="546374"/>
            <a:chExt cx="1828489" cy="111827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69D8A83-970D-EDC9-E21F-B25EFA19CA19}"/>
                </a:ext>
              </a:extLst>
            </p:cNvPr>
            <p:cNvSpPr txBox="1"/>
            <p:nvPr userDrawn="1"/>
          </p:nvSpPr>
          <p:spPr>
            <a:xfrm>
              <a:off x="9916285" y="1387647"/>
              <a:ext cx="18284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</a:t>
              </a:r>
              <a:r>
                <a:rPr lang="zh-CN" altLang="en-US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新拓企业成员 </a:t>
              </a:r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92D05BE-95DE-76E2-BE27-3E0AF79A89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02024" y="546374"/>
              <a:ext cx="857010" cy="834502"/>
            </a:xfrm>
            <a:prstGeom prst="rect">
              <a:avLst/>
            </a:prstGeom>
          </p:spPr>
        </p:pic>
      </p:grpSp>
      <p:sp>
        <p:nvSpPr>
          <p:cNvPr id="8" name="object 3">
            <a:extLst>
              <a:ext uri="{FF2B5EF4-FFF2-40B4-BE49-F238E27FC236}">
                <a16:creationId xmlns:a16="http://schemas.microsoft.com/office/drawing/2014/main" id="{41954D23-AEFC-2D86-3B39-F0445A744E49}"/>
              </a:ext>
            </a:extLst>
          </p:cNvPr>
          <p:cNvSpPr txBox="1"/>
          <p:nvPr userDrawn="1"/>
        </p:nvSpPr>
        <p:spPr>
          <a:xfrm>
            <a:off x="97280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新拓企业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</p:spTree>
    <p:extLst>
      <p:ext uri="{BB962C8B-B14F-4D97-AF65-F5344CB8AC3E}">
        <p14:creationId xmlns:p14="http://schemas.microsoft.com/office/powerpoint/2010/main" val="150021116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41954D23-AEFC-2D86-3B39-F0445A744E49}"/>
              </a:ext>
            </a:extLst>
          </p:cNvPr>
          <p:cNvSpPr txBox="1"/>
          <p:nvPr userDrawn="1"/>
        </p:nvSpPr>
        <p:spPr>
          <a:xfrm>
            <a:off x="97280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新拓企业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39E5AF7-5BA8-2593-E49E-638240E0AE80}"/>
              </a:ext>
            </a:extLst>
          </p:cNvPr>
          <p:cNvGrpSpPr/>
          <p:nvPr userDrawn="1"/>
        </p:nvGrpSpPr>
        <p:grpSpPr>
          <a:xfrm>
            <a:off x="10193961" y="388600"/>
            <a:ext cx="1593163" cy="672913"/>
            <a:chOff x="3939069" y="3248986"/>
            <a:chExt cx="1593163" cy="67291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A5A5689-989C-7DB9-B537-AC55059966B7}"/>
                </a:ext>
              </a:extLst>
            </p:cNvPr>
            <p:cNvSpPr txBox="1"/>
            <p:nvPr userDrawn="1"/>
          </p:nvSpPr>
          <p:spPr>
            <a:xfrm>
              <a:off x="3939069" y="3644900"/>
              <a:ext cx="1593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</a:t>
              </a:r>
              <a:r>
                <a:rPr lang="zh-CN" altLang="en-US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新拓企业成员 </a:t>
              </a:r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A239801-C45A-5686-D0CE-3766D514ED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8614" y="3248986"/>
              <a:ext cx="1354072" cy="345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84714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54B37814-B954-9B92-7F5B-0942FE6C180E}"/>
              </a:ext>
            </a:extLst>
          </p:cNvPr>
          <p:cNvGrpSpPr/>
          <p:nvPr userDrawn="1"/>
        </p:nvGrpSpPr>
        <p:grpSpPr>
          <a:xfrm>
            <a:off x="10363509" y="211470"/>
            <a:ext cx="1828489" cy="1125042"/>
            <a:chOff x="9916285" y="539604"/>
            <a:chExt cx="1828489" cy="112504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A2D1078-B22B-CA06-F8FC-D88D52213A23}"/>
                </a:ext>
              </a:extLst>
            </p:cNvPr>
            <p:cNvSpPr txBox="1"/>
            <p:nvPr userDrawn="1"/>
          </p:nvSpPr>
          <p:spPr>
            <a:xfrm>
              <a:off x="9916285" y="1387647"/>
              <a:ext cx="18284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</a:t>
              </a:r>
              <a:r>
                <a:rPr lang="zh-CN" altLang="en-US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新拓企业成员 </a:t>
              </a:r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lang="zh-CN" altLang="en-US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CB005BE-C5CF-ED92-9F7C-4401417632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02024" y="539604"/>
              <a:ext cx="857010" cy="848043"/>
            </a:xfrm>
            <a:prstGeom prst="rect">
              <a:avLst/>
            </a:prstGeom>
          </p:spPr>
        </p:pic>
      </p:grpSp>
      <p:sp>
        <p:nvSpPr>
          <p:cNvPr id="8" name="object 3">
            <a:extLst>
              <a:ext uri="{FF2B5EF4-FFF2-40B4-BE49-F238E27FC236}">
                <a16:creationId xmlns:a16="http://schemas.microsoft.com/office/drawing/2014/main" id="{41954D23-AEFC-2D86-3B39-F0445A744E49}"/>
              </a:ext>
            </a:extLst>
          </p:cNvPr>
          <p:cNvSpPr txBox="1"/>
          <p:nvPr userDrawn="1"/>
        </p:nvSpPr>
        <p:spPr>
          <a:xfrm>
            <a:off x="97280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新拓企业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</p:spTree>
    <p:extLst>
      <p:ext uri="{BB962C8B-B14F-4D97-AF65-F5344CB8AC3E}">
        <p14:creationId xmlns:p14="http://schemas.microsoft.com/office/powerpoint/2010/main" val="42680876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33DF65D-FB39-9A19-D562-94293EB79B76}"/>
              </a:ext>
            </a:extLst>
          </p:cNvPr>
          <p:cNvSpPr txBox="1"/>
          <p:nvPr userDrawn="1"/>
        </p:nvSpPr>
        <p:spPr>
          <a:xfrm>
            <a:off x="97280" y="6540199"/>
            <a:ext cx="2790825" cy="18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©</a:t>
            </a:r>
            <a:r>
              <a:rPr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100" spc="-15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新拓企业</a:t>
            </a:r>
            <a:r>
              <a:rPr sz="11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版权所有</a:t>
            </a:r>
          </a:p>
        </p:txBody>
      </p:sp>
    </p:spTree>
    <p:extLst>
      <p:ext uri="{BB962C8B-B14F-4D97-AF65-F5344CB8AC3E}">
        <p14:creationId xmlns:p14="http://schemas.microsoft.com/office/powerpoint/2010/main" val="38495766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9" r:id="rId4"/>
    <p:sldLayoutId id="2147483660" r:id="rId5"/>
    <p:sldLayoutId id="2147483662" r:id="rId6"/>
    <p:sldLayoutId id="2147483661" r:id="rId7"/>
    <p:sldLayoutId id="2147483663" r:id="rId8"/>
    <p:sldLayoutId id="2147483657" r:id="rId9"/>
    <p:sldLayoutId id="2147483651" r:id="rId10"/>
    <p:sldLayoutId id="2147483652" r:id="rId11"/>
    <p:sldLayoutId id="2147483653" r:id="rId12"/>
    <p:sldLayoutId id="2147483655" r:id="rId13"/>
    <p:sldLayoutId id="2147483664" r:id="rId14"/>
    <p:sldLayoutId id="2147483665" r:id="rId15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ong-tek.com/" TargetMode="External"/><Relationship Id="rId3" Type="http://schemas.openxmlformats.org/officeDocument/2006/relationships/notesSlide" Target="../notesSlides/notesSlide3.xml"/><Relationship Id="rId7" Type="http://schemas.openxmlformats.org/officeDocument/2006/relationships/hyperlink" Target="https://www.lksmcu.com/index.php" TargetMode="Externa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6" Type="http://schemas.openxmlformats.org/officeDocument/2006/relationships/hyperlink" Target="mailto:dutch@1632bit.com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7AFCA5D4-414D-4C82-5D57-577FED331D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2"/>
          <a:stretch/>
        </p:blipFill>
        <p:spPr>
          <a:xfrm rot="1313054">
            <a:off x="6937695" y="1700194"/>
            <a:ext cx="3016663" cy="2494602"/>
          </a:xfrm>
          <a:prstGeom prst="rect">
            <a:avLst/>
          </a:prstGeom>
          <a:effectLst>
            <a:outerShdw blurRad="254000" dist="63500" sx="103000" sy="103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直角三角形 11"/>
          <p:cNvSpPr/>
          <p:nvPr/>
        </p:nvSpPr>
        <p:spPr>
          <a:xfrm rot="2623147">
            <a:off x="6877783" y="5706667"/>
            <a:ext cx="547859" cy="631527"/>
          </a:xfrm>
          <a:custGeom>
            <a:avLst/>
            <a:gdLst>
              <a:gd name="connsiteX0" fmla="*/ 0 w 547858"/>
              <a:gd name="connsiteY0" fmla="*/ 577342 h 577342"/>
              <a:gd name="connsiteX1" fmla="*/ 0 w 547858"/>
              <a:gd name="connsiteY1" fmla="*/ 0 h 577342"/>
              <a:gd name="connsiteX2" fmla="*/ 547858 w 547858"/>
              <a:gd name="connsiteY2" fmla="*/ 577342 h 577342"/>
              <a:gd name="connsiteX3" fmla="*/ 0 w 547858"/>
              <a:gd name="connsiteY3" fmla="*/ 577342 h 577342"/>
              <a:gd name="connsiteX0-1" fmla="*/ 206106 w 547858"/>
              <a:gd name="connsiteY0-2" fmla="*/ 631526 h 631526"/>
              <a:gd name="connsiteX1-3" fmla="*/ 0 w 547858"/>
              <a:gd name="connsiteY1-4" fmla="*/ 0 h 631526"/>
              <a:gd name="connsiteX2-5" fmla="*/ 547858 w 547858"/>
              <a:gd name="connsiteY2-6" fmla="*/ 577342 h 631526"/>
              <a:gd name="connsiteX3-7" fmla="*/ 206106 w 547858"/>
              <a:gd name="connsiteY3-8" fmla="*/ 631526 h 631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47858" h="631526">
                <a:moveTo>
                  <a:pt x="206106" y="631526"/>
                </a:moveTo>
                <a:lnTo>
                  <a:pt x="0" y="0"/>
                </a:lnTo>
                <a:lnTo>
                  <a:pt x="547858" y="577342"/>
                </a:lnTo>
                <a:lnTo>
                  <a:pt x="206106" y="631526"/>
                </a:lnTo>
                <a:close/>
              </a:path>
            </a:pathLst>
          </a:custGeom>
          <a:solidFill>
            <a:schemeClr val="bg2">
              <a:lumMod val="1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635"/>
            <a:ext cx="12192635" cy="685863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50000"/>
                </a:schemeClr>
              </a:gs>
              <a:gs pos="100000">
                <a:srgbClr val="24449A">
                  <a:alpha val="36000"/>
                </a:srgbClr>
              </a:gs>
              <a:gs pos="44000">
                <a:srgbClr val="1255A7">
                  <a:alpha val="82000"/>
                </a:srgbClr>
              </a:gs>
              <a:gs pos="0">
                <a:srgbClr val="0065B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D500319-BE73-D2D8-5C46-A9182ABC6E26}"/>
              </a:ext>
            </a:extLst>
          </p:cNvPr>
          <p:cNvGrpSpPr/>
          <p:nvPr/>
        </p:nvGrpSpPr>
        <p:grpSpPr>
          <a:xfrm>
            <a:off x="836516" y="5581324"/>
            <a:ext cx="4542785" cy="664085"/>
            <a:chOff x="1031734" y="3675715"/>
            <a:chExt cx="4542785" cy="66408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6520" y="3835706"/>
              <a:ext cx="1347999" cy="34410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1734" y="3731728"/>
              <a:ext cx="1468837" cy="55205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14217" y="3727184"/>
              <a:ext cx="1298657" cy="561147"/>
            </a:xfrm>
            <a:prstGeom prst="rect">
              <a:avLst/>
            </a:prstGeom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7614B59-11E2-4930-8D6B-66A9968374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1986" y="3675715"/>
              <a:ext cx="270815" cy="66408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F109D69-A097-1855-3888-7DB839046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4290" y="3675715"/>
              <a:ext cx="270815" cy="66408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9B1DC10-FB5C-DE67-5924-602C751B2E01}"/>
              </a:ext>
            </a:extLst>
          </p:cNvPr>
          <p:cNvCxnSpPr>
            <a:cxnSpLocks/>
          </p:cNvCxnSpPr>
          <p:nvPr/>
        </p:nvCxnSpPr>
        <p:spPr>
          <a:xfrm flipH="1">
            <a:off x="836516" y="3433821"/>
            <a:ext cx="249871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D1C3615-3E22-94E7-5F80-C3E8B56CD0BC}"/>
              </a:ext>
            </a:extLst>
          </p:cNvPr>
          <p:cNvCxnSpPr>
            <a:cxnSpLocks/>
          </p:cNvCxnSpPr>
          <p:nvPr/>
        </p:nvCxnSpPr>
        <p:spPr>
          <a:xfrm flipH="1">
            <a:off x="3183290" y="1621233"/>
            <a:ext cx="249871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7E7A90E-9FD8-2DAF-AA3B-B24E38FA25B4}"/>
              </a:ext>
            </a:extLst>
          </p:cNvPr>
          <p:cNvSpPr txBox="1"/>
          <p:nvPr/>
        </p:nvSpPr>
        <p:spPr>
          <a:xfrm>
            <a:off x="-1344185" y="2394046"/>
            <a:ext cx="7241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ook Antiqua" panose="02040602050305030304" charset="0"/>
              </a:rPr>
              <a:t>新拓电子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ook Antiqua" panose="02040602050305030304" charset="0"/>
              </a:rPr>
              <a:t>LKS_BLDC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ook Antiqua" panose="02040602050305030304" charset="0"/>
              </a:rPr>
              <a:t>调试指南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ook Antiqua" panose="0204060205030503030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D8F979-78AC-5500-16FD-CDBBE6A946D1}"/>
              </a:ext>
            </a:extLst>
          </p:cNvPr>
          <p:cNvSpPr txBox="1"/>
          <p:nvPr/>
        </p:nvSpPr>
        <p:spPr>
          <a:xfrm>
            <a:off x="8874793" y="4919008"/>
            <a:ext cx="6136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ook Antiqua" panose="02040602050305030304" charset="0"/>
              </a:rPr>
              <a:t>Suntop_HZ_Office</a:t>
            </a:r>
            <a:endParaRPr lang="en-US" altLang="zh-CN" sz="2400" dirty="0">
              <a:solidFill>
                <a:srgbClr val="F1F1F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ook Antiqua" panose="02040602050305030304" charset="0"/>
            </a:endParaRPr>
          </a:p>
          <a:p>
            <a:r>
              <a:rPr lang="en-US" altLang="zh-CN" sz="2400" dirty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ook Antiqua" panose="02040602050305030304" charset="0"/>
              </a:rPr>
              <a:t>Author: Dutch</a:t>
            </a:r>
          </a:p>
          <a:p>
            <a:r>
              <a:rPr lang="en-US" altLang="zh-CN" sz="2400" dirty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ook Antiqua" panose="02040602050305030304" charset="0"/>
              </a:rPr>
              <a:t>Review: Arthur/Jensen</a:t>
            </a:r>
          </a:p>
          <a:p>
            <a:r>
              <a:rPr lang="en-US" altLang="zh-CN" sz="2400" dirty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ook Antiqua" panose="02040602050305030304" charset="0"/>
              </a:rPr>
              <a:t>Version: V_1.03</a:t>
            </a:r>
            <a:br>
              <a:rPr lang="en-US" altLang="zh-CN" sz="2400" dirty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ook Antiqua" panose="02040602050305030304" charset="0"/>
              </a:rPr>
            </a:br>
            <a:r>
              <a:rPr lang="en-US" altLang="zh-CN" sz="2400" dirty="0">
                <a:solidFill>
                  <a:srgbClr val="F1F1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ook Antiqua" panose="02040602050305030304" charset="0"/>
              </a:rPr>
              <a:t>Date: 2024/12/24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5FB8F-696E-F01C-51C9-489748CF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DE9333-0D5C-087D-CB43-0A21F17919D8}"/>
              </a:ext>
            </a:extLst>
          </p:cNvPr>
          <p:cNvSpPr txBox="1"/>
          <p:nvPr/>
        </p:nvSpPr>
        <p:spPr>
          <a:xfrm>
            <a:off x="431736" y="647912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硬件设计二：过流检测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BCD16-1A0A-CD2C-47B8-3AF086DF98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2" r="30848" b="1"/>
          <a:stretch/>
        </p:blipFill>
        <p:spPr>
          <a:xfrm>
            <a:off x="431736" y="1174750"/>
            <a:ext cx="5264150" cy="4002254"/>
          </a:xfrm>
          <a:prstGeom prst="rect">
            <a:avLst/>
          </a:prstGeom>
        </p:spPr>
      </p:pic>
      <p:sp>
        <p:nvSpPr>
          <p:cNvPr id="5" name="文本框 8">
            <a:extLst>
              <a:ext uri="{FF2B5EF4-FFF2-40B4-BE49-F238E27FC236}">
                <a16:creationId xmlns:a16="http://schemas.microsoft.com/office/drawing/2014/main" id="{D3CF0BF1-AEE2-4A72-604D-FB082EE10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7301" y="1470025"/>
            <a:ext cx="5922963" cy="337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，如图所示，在大电流应用中，可以采取（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RS1/RS2/RS3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）双电阻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三电阻并联的方法跑大电流，减小散热压力。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，采样完的电流信号经过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OPA3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放大，放大后的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输出同样接入到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CMP1_IP1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，也可实现硬件过流检测。另外放大后的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信号可通过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P2.7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引脚输出用于功能验证。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，值得注意的是，由于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共模信号的存在，在母线电流为零时，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也会输出电压信号，因此在设置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过流阈值时，程序会主动消除这部分误差。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，关于采样电阻的选型，一般推荐低温漂合金型采样电阻。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52533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52A97-DA8D-1CD2-90B2-0DB67203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97F5C3-17B5-6E90-C580-D19011B18733}"/>
              </a:ext>
            </a:extLst>
          </p:cNvPr>
          <p:cNvSpPr txBox="1"/>
          <p:nvPr/>
        </p:nvSpPr>
        <p:spPr>
          <a:xfrm>
            <a:off x="77317" y="456526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硬件设计三：电源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CC27FF-8F59-DFD3-3831-C84E3499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394791"/>
            <a:ext cx="5372986" cy="24618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C91281-0C90-6429-F5B0-F073E7FD2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6636"/>
            <a:ext cx="10476614" cy="35381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FCBD95-8D2D-4A8F-D45D-A508DF66C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6175" y="4401139"/>
            <a:ext cx="5922963" cy="15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，开发板兼容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12V-60V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工作，当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12-24V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7812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7805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预驱和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供电，大于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LKS620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供电。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，考虑到工具类应用中的延时断电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按键开关机功能，通过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MCU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P2.6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Power_Con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实现电源控制。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80334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1F62-2A8A-F763-E172-F4B5CBA6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5AF2CF-A6CC-E89A-9069-AA452D21CB25}"/>
              </a:ext>
            </a:extLst>
          </p:cNvPr>
          <p:cNvSpPr txBox="1"/>
          <p:nvPr/>
        </p:nvSpPr>
        <p:spPr>
          <a:xfrm>
            <a:off x="431736" y="647912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硬件设计四：温度保护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5C0D8F-AC25-6A51-FA48-4F1DF225F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6" y="1272806"/>
            <a:ext cx="3784150" cy="4180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AC90A-A328-898C-A054-D9C8D59F4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388" y="1272806"/>
            <a:ext cx="5872691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实际应用中，一般的过温阈值在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-105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℃ 之间，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NTC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电阻应在这个区间内阻值变化明显，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值较大的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NTC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电阻。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9654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4F637-88B5-E6B6-B49F-791523611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F920E5-BB1F-03A7-1FA2-DDE3DC7A9AD5}"/>
              </a:ext>
            </a:extLst>
          </p:cNvPr>
          <p:cNvSpPr txBox="1"/>
          <p:nvPr/>
        </p:nvSpPr>
        <p:spPr>
          <a:xfrm>
            <a:off x="431736" y="647912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硬件设计五：功率驱动电路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0B050B-D78D-E4BE-3EDF-84DB8E596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1403" y="1577163"/>
            <a:ext cx="3835918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，如图所示，一般推荐在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管的栅极处增加反向二极管加快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关断速度。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，如图中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电容可以滤除支路中的高频杂波，有利于过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认证，一般推荐电容值小于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100pF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，可根据实际应用取舍。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E3E307-749D-160B-5314-505FFA960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059" y="5817335"/>
            <a:ext cx="2512801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相功率驱动电路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D56D3B-00CD-0EF7-4C72-AF6785AC0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8022"/>
            <a:ext cx="8221404" cy="4622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78169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5DFA0-FD56-F604-4594-D92A23CD8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4461E5-D590-DBD6-5F7D-438C93B6C132}"/>
              </a:ext>
            </a:extLst>
          </p:cNvPr>
          <p:cNvSpPr txBox="1"/>
          <p:nvPr/>
        </p:nvSpPr>
        <p:spPr>
          <a:xfrm>
            <a:off x="431736" y="647912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硬件设计六：周边功能电路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7DCC52-2D3E-0B92-D455-E277FAB9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7513"/>
            <a:ext cx="9518650" cy="5345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31823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E2A6-CDA8-9592-B600-61F4E31B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DB2C4BF-9C06-820E-B2C0-42F8E1A4037A}"/>
              </a:ext>
            </a:extLst>
          </p:cNvPr>
          <p:cNvSpPr txBox="1"/>
          <p:nvPr/>
        </p:nvSpPr>
        <p:spPr>
          <a:xfrm>
            <a:off x="0" y="514741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硬件设计七：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MCU IO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C50E0D-FCE4-2CB9-C5A5-649395883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7751"/>
            <a:ext cx="12192000" cy="43624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1902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D339D-07A6-3827-C5CE-4A03DFD0D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33743E10-4A5D-751E-2D8D-9090FDBBEBC4}"/>
              </a:ext>
            </a:extLst>
          </p:cNvPr>
          <p:cNvSpPr txBox="1"/>
          <p:nvPr/>
        </p:nvSpPr>
        <p:spPr>
          <a:xfrm>
            <a:off x="0" y="323463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BLDC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原理图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3EAA2EF-AD38-3669-B7F0-8FB8E9B199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046555"/>
              </p:ext>
            </p:extLst>
          </p:nvPr>
        </p:nvGraphicFramePr>
        <p:xfrm>
          <a:off x="0" y="808240"/>
          <a:ext cx="8568807" cy="604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360" progId="FoxitPhantomPDF.Document">
                  <p:embed/>
                </p:oleObj>
              </mc:Choice>
              <mc:Fallback>
                <p:oleObj name="PDF" r:id="rId4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808240"/>
                        <a:ext cx="8568807" cy="6049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858B799-5640-EA2A-733B-951B33C33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8140" y="1857006"/>
            <a:ext cx="3270504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双击图片可查看原版高清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77939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52FD307-D621-9393-F3FB-C7F8301D5E13}"/>
              </a:ext>
            </a:extLst>
          </p:cNvPr>
          <p:cNvSpPr/>
          <p:nvPr/>
        </p:nvSpPr>
        <p:spPr>
          <a:xfrm>
            <a:off x="0" y="-635"/>
            <a:ext cx="12191999" cy="685863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50000"/>
                </a:schemeClr>
              </a:gs>
              <a:gs pos="100000">
                <a:srgbClr val="24449A">
                  <a:alpha val="36000"/>
                </a:srgbClr>
              </a:gs>
              <a:gs pos="44000">
                <a:srgbClr val="1255A7">
                  <a:alpha val="82000"/>
                </a:srgbClr>
              </a:gs>
              <a:gs pos="0">
                <a:srgbClr val="0065B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CA38BB-3A19-470D-0A16-FE2B67CCB1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r="316" b="4176"/>
          <a:stretch/>
        </p:blipFill>
        <p:spPr>
          <a:xfrm>
            <a:off x="7308217" y="1346659"/>
            <a:ext cx="3296283" cy="4673141"/>
          </a:xfrm>
          <a:prstGeom prst="rect">
            <a:avLst/>
          </a:prstGeom>
          <a:effectLst>
            <a:reflection blurRad="101600" stA="52000" endA="300" endPos="23000" dir="5400000" sy="-100000" algn="bl" rotWithShape="0"/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6CF1E0-4205-3E00-EE51-5FF963FF1652}"/>
              </a:ext>
            </a:extLst>
          </p:cNvPr>
          <p:cNvSpPr txBox="1"/>
          <p:nvPr/>
        </p:nvSpPr>
        <p:spPr>
          <a:xfrm>
            <a:off x="1278256" y="2875002"/>
            <a:ext cx="5668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软件部分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A6FC57-F23C-B4BD-E63B-18F3773473DF}"/>
              </a:ext>
            </a:extLst>
          </p:cNvPr>
          <p:cNvSpPr txBox="1"/>
          <p:nvPr/>
        </p:nvSpPr>
        <p:spPr>
          <a:xfrm>
            <a:off x="1587500" y="419889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外设配置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45C6B9-A11B-21E8-0DBA-0151A5BFB771}"/>
              </a:ext>
            </a:extLst>
          </p:cNvPr>
          <p:cNvSpPr txBox="1"/>
          <p:nvPr/>
        </p:nvSpPr>
        <p:spPr>
          <a:xfrm>
            <a:off x="3193417" y="419889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884015-63BB-A527-9D16-8B5D406F92EC}"/>
              </a:ext>
            </a:extLst>
          </p:cNvPr>
          <p:cNvSpPr txBox="1"/>
          <p:nvPr/>
        </p:nvSpPr>
        <p:spPr>
          <a:xfrm>
            <a:off x="1587500" y="496341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885BC1-E4E9-0692-A6AB-C55746B8FFCA}"/>
              </a:ext>
            </a:extLst>
          </p:cNvPr>
          <p:cNvSpPr txBox="1"/>
          <p:nvPr/>
        </p:nvSpPr>
        <p:spPr>
          <a:xfrm>
            <a:off x="3193417" y="496341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周边功能</a:t>
            </a:r>
          </a:p>
        </p:txBody>
      </p:sp>
    </p:spTree>
    <p:extLst>
      <p:ext uri="{BB962C8B-B14F-4D97-AF65-F5344CB8AC3E}">
        <p14:creationId xmlns:p14="http://schemas.microsoft.com/office/powerpoint/2010/main" val="17269228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02E45-56D7-7339-0F97-A9C88704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B1E345-D83E-A165-DC7C-1B01F164B698}"/>
              </a:ext>
            </a:extLst>
          </p:cNvPr>
          <p:cNvSpPr txBox="1"/>
          <p:nvPr/>
        </p:nvSpPr>
        <p:spPr>
          <a:xfrm>
            <a:off x="0" y="514741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外设配置一：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endParaRPr lang="zh-CN" altLang="en-US" sz="2000" b="1" dirty="0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B53EB4-E45D-2528-3025-F15267939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17" y="1056408"/>
            <a:ext cx="6062583" cy="389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1BCE9F-7515-2CCF-782F-E3B3E5388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6408"/>
            <a:ext cx="5968409" cy="38912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1778071-9419-446E-0409-353E90C1D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97090"/>
            <a:ext cx="11950995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初始化时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MCPWM P1.4~P1.9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必须设置为输出状态且复用成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AF3_MCPWM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MCPWM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配置不需要改动，同系列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MCPWM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输出脚是固定的，其他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脚可根据实际应用进行配置。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，如果需要使用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脚位做过流保护，需要把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脚位的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初始化配置注释掉，另外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正端需接入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引脚的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CMP1_IP1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1151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97BD1-00B3-6603-5DFB-F5E7D7CE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38FACD-ED91-CA76-1587-F5EC20A9DD81}"/>
              </a:ext>
            </a:extLst>
          </p:cNvPr>
          <p:cNvSpPr txBox="1"/>
          <p:nvPr/>
        </p:nvSpPr>
        <p:spPr>
          <a:xfrm>
            <a:off x="0" y="514741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外设配置二：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endParaRPr lang="zh-CN" altLang="en-US" sz="2000" b="1" dirty="0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83679C-A109-F132-C58D-3C2C0C0383B4}"/>
              </a:ext>
            </a:extLst>
          </p:cNvPr>
          <p:cNvSpPr txBox="1"/>
          <p:nvPr/>
        </p:nvSpPr>
        <p:spPr>
          <a:xfrm>
            <a:off x="-1" y="983048"/>
            <a:ext cx="12124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，无感方波程序中， ADC 采用单段模式， 使用 MCPWM T0 事件触发 ADC 采样， 数据左对齐， 默认参考电平 3.6V， 即 3.6V 对应 32767。具体配置参考 ADC0_init()， ADC 模块使用说明参看《LKS0</a:t>
            </a:r>
            <a:r>
              <a:rPr lang="en-US" altLang="zh-CN" dirty="0"/>
              <a:t>7</a:t>
            </a:r>
            <a:r>
              <a:rPr lang="zh-CN" altLang="en-US" dirty="0"/>
              <a:t>x 库函数使用手册》 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 ADC 采样通道的配置需要在 hardware_config.h 头文件里面将对应通道修改成和硬件一致。 默认 ADC 采样通道如下图所示。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4A232D-97FA-39DB-88A8-2C4688B8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3377"/>
            <a:ext cx="8692663" cy="46746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33910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3C14AE8-54FF-F95B-643E-27B8940A1DF7}"/>
              </a:ext>
            </a:extLst>
          </p:cNvPr>
          <p:cNvSpPr/>
          <p:nvPr/>
        </p:nvSpPr>
        <p:spPr>
          <a:xfrm>
            <a:off x="-145143" y="1710217"/>
            <a:ext cx="12482286" cy="4780110"/>
          </a:xfrm>
          <a:custGeom>
            <a:avLst/>
            <a:gdLst>
              <a:gd name="connsiteX0" fmla="*/ 0 w 12192000"/>
              <a:gd name="connsiteY0" fmla="*/ 0 h 4780110"/>
              <a:gd name="connsiteX1" fmla="*/ 451997 w 12192000"/>
              <a:gd name="connsiteY1" fmla="*/ 104414 h 4780110"/>
              <a:gd name="connsiteX2" fmla="*/ 6168572 w 12192000"/>
              <a:gd name="connsiteY2" fmla="*/ 601556 h 4780110"/>
              <a:gd name="connsiteX3" fmla="*/ 11885147 w 12192000"/>
              <a:gd name="connsiteY3" fmla="*/ 104414 h 4780110"/>
              <a:gd name="connsiteX4" fmla="*/ 12192000 w 12192000"/>
              <a:gd name="connsiteY4" fmla="*/ 33529 h 4780110"/>
              <a:gd name="connsiteX5" fmla="*/ 12192000 w 12192000"/>
              <a:gd name="connsiteY5" fmla="*/ 4759003 h 4780110"/>
              <a:gd name="connsiteX6" fmla="*/ 12123805 w 12192000"/>
              <a:gd name="connsiteY6" fmla="*/ 4742474 h 4780110"/>
              <a:gd name="connsiteX7" fmla="*/ 6139543 w 12192000"/>
              <a:gd name="connsiteY7" fmla="*/ 4186383 h 4780110"/>
              <a:gd name="connsiteX8" fmla="*/ 155281 w 12192000"/>
              <a:gd name="connsiteY8" fmla="*/ 4742474 h 4780110"/>
              <a:gd name="connsiteX9" fmla="*/ 0 w 12192000"/>
              <a:gd name="connsiteY9" fmla="*/ 4780110 h 478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80110">
                <a:moveTo>
                  <a:pt x="0" y="0"/>
                </a:moveTo>
                <a:lnTo>
                  <a:pt x="451997" y="104414"/>
                </a:lnTo>
                <a:cubicBezTo>
                  <a:pt x="1914996" y="411574"/>
                  <a:pt x="3936111" y="601556"/>
                  <a:pt x="6168572" y="601556"/>
                </a:cubicBezTo>
                <a:cubicBezTo>
                  <a:pt x="8401033" y="601556"/>
                  <a:pt x="10422148" y="411574"/>
                  <a:pt x="11885147" y="104414"/>
                </a:cubicBezTo>
                <a:lnTo>
                  <a:pt x="12192000" y="33529"/>
                </a:lnTo>
                <a:lnTo>
                  <a:pt x="12192000" y="4759003"/>
                </a:lnTo>
                <a:lnTo>
                  <a:pt x="12123805" y="4742474"/>
                </a:lnTo>
                <a:cubicBezTo>
                  <a:pt x="10644933" y="4400856"/>
                  <a:pt x="8511533" y="4186383"/>
                  <a:pt x="6139543" y="4186383"/>
                </a:cubicBezTo>
                <a:cubicBezTo>
                  <a:pt x="3767553" y="4186383"/>
                  <a:pt x="1634154" y="4400856"/>
                  <a:pt x="155281" y="4742474"/>
                </a:cubicBezTo>
                <a:lnTo>
                  <a:pt x="0" y="4780110"/>
                </a:lnTo>
                <a:close/>
              </a:path>
            </a:pathLst>
          </a:custGeom>
          <a:solidFill>
            <a:srgbClr val="3399FF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9A89EF-29BE-8EE7-6A3E-54C937AEA73D}"/>
              </a:ext>
            </a:extLst>
          </p:cNvPr>
          <p:cNvSpPr txBox="1"/>
          <p:nvPr/>
        </p:nvSpPr>
        <p:spPr>
          <a:xfrm>
            <a:off x="4627364" y="568913"/>
            <a:ext cx="2962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CONTENTS</a:t>
            </a:r>
            <a:endParaRPr lang="zh-CN" altLang="en-US" sz="4000" dirty="0">
              <a:solidFill>
                <a:schemeClr val="bg1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1B4A78A-22AF-AB28-697E-AB1B539EF217}"/>
              </a:ext>
            </a:extLst>
          </p:cNvPr>
          <p:cNvSpPr txBox="1"/>
          <p:nvPr/>
        </p:nvSpPr>
        <p:spPr>
          <a:xfrm>
            <a:off x="4722101" y="578775"/>
            <a:ext cx="2624137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4449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 录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9ED372-7F05-D21A-E1FC-7489BB63A68D}"/>
              </a:ext>
            </a:extLst>
          </p:cNvPr>
          <p:cNvSpPr/>
          <p:nvPr/>
        </p:nvSpPr>
        <p:spPr>
          <a:xfrm>
            <a:off x="9361433" y="2257211"/>
            <a:ext cx="2079288" cy="3628998"/>
          </a:xfrm>
          <a:prstGeom prst="roundRect">
            <a:avLst>
              <a:gd name="adj" fmla="val 6698"/>
            </a:avLst>
          </a:prstGeom>
          <a:gradFill>
            <a:gsLst>
              <a:gs pos="0">
                <a:srgbClr val="24449A"/>
              </a:gs>
              <a:gs pos="100000">
                <a:srgbClr val="0582FF"/>
              </a:gs>
            </a:gsLst>
            <a:lin ang="5400000" scaled="1"/>
          </a:gradFill>
          <a:ln>
            <a:noFill/>
          </a:ln>
          <a:effectLst>
            <a:outerShdw blurRad="152400" dist="88900" dir="8100000" algn="tr" rotWithShape="0">
              <a:prstClr val="black">
                <a:alpha val="10000"/>
              </a:prstClr>
            </a:outerShdw>
          </a:effectLst>
          <a:scene3d>
            <a:camera prst="perspectiveLeft" fov="5400000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ED488E-1B8A-83B3-F0D0-FFD1DA42B89D}"/>
              </a:ext>
            </a:extLst>
          </p:cNvPr>
          <p:cNvSpPr txBox="1"/>
          <p:nvPr/>
        </p:nvSpPr>
        <p:spPr>
          <a:xfrm>
            <a:off x="9374179" y="4558009"/>
            <a:ext cx="2079288" cy="461665"/>
          </a:xfrm>
          <a:prstGeom prst="rect">
            <a:avLst/>
          </a:prstGeom>
          <a:noFill/>
          <a:scene3d>
            <a:camera prst="perspectiveLeft" fov="5400000"/>
            <a:lightRig rig="contrasting" dir="t"/>
          </a:scene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D41779C-40F8-0B05-8F35-E4C02CC3C970}"/>
              </a:ext>
            </a:extLst>
          </p:cNvPr>
          <p:cNvSpPr/>
          <p:nvPr/>
        </p:nvSpPr>
        <p:spPr>
          <a:xfrm>
            <a:off x="9793955" y="2726781"/>
            <a:ext cx="1258591" cy="1258591"/>
          </a:xfrm>
          <a:prstGeom prst="ellipse">
            <a:avLst/>
          </a:prstGeom>
          <a:noFill/>
          <a:ln>
            <a:solidFill>
              <a:schemeClr val="bg1"/>
            </a:solidFill>
          </a:ln>
          <a:scene3d>
            <a:camera prst="perspectiveLeft" fov="5400000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BB54760-5B27-8B7A-EEC6-D3FA14DFC7F1}"/>
              </a:ext>
            </a:extLst>
          </p:cNvPr>
          <p:cNvSpPr/>
          <p:nvPr/>
        </p:nvSpPr>
        <p:spPr>
          <a:xfrm>
            <a:off x="6549072" y="2408858"/>
            <a:ext cx="1927341" cy="3363804"/>
          </a:xfrm>
          <a:prstGeom prst="roundRect">
            <a:avLst>
              <a:gd name="adj" fmla="val 6698"/>
            </a:avLst>
          </a:prstGeom>
          <a:gradFill>
            <a:gsLst>
              <a:gs pos="0">
                <a:srgbClr val="24449A"/>
              </a:gs>
              <a:gs pos="100000">
                <a:srgbClr val="0582FF"/>
              </a:gs>
            </a:gsLst>
            <a:lin ang="5400000" scaled="1"/>
          </a:gradFill>
          <a:ln>
            <a:noFill/>
          </a:ln>
          <a:effectLst>
            <a:outerShdw blurRad="152400" dist="88900" dir="8100000" algn="tr" rotWithShape="0">
              <a:prstClr val="black">
                <a:alpha val="10000"/>
              </a:prstClr>
            </a:outerShdw>
          </a:effectLst>
          <a:scene3d>
            <a:camera prst="perspectiveLeft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31DE3E-60A2-FA93-EA28-BF7A81E876AD}"/>
              </a:ext>
            </a:extLst>
          </p:cNvPr>
          <p:cNvSpPr txBox="1"/>
          <p:nvPr/>
        </p:nvSpPr>
        <p:spPr>
          <a:xfrm>
            <a:off x="6568755" y="4541522"/>
            <a:ext cx="1927341" cy="461665"/>
          </a:xfrm>
          <a:prstGeom prst="rect">
            <a:avLst/>
          </a:prstGeom>
          <a:noFill/>
          <a:scene3d>
            <a:camera prst="perspectiveLeft"/>
            <a:lightRig rig="contrasting" dir="t"/>
          </a:scene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调试流程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28502FD-A0CF-94B2-50DC-96672C4CADCD}"/>
              </a:ext>
            </a:extLst>
          </p:cNvPr>
          <p:cNvSpPr/>
          <p:nvPr/>
        </p:nvSpPr>
        <p:spPr>
          <a:xfrm>
            <a:off x="6935970" y="2844114"/>
            <a:ext cx="1166618" cy="1166618"/>
          </a:xfrm>
          <a:prstGeom prst="ellipse">
            <a:avLst/>
          </a:prstGeom>
          <a:noFill/>
          <a:ln>
            <a:solidFill>
              <a:schemeClr val="bg1"/>
            </a:solidFill>
          </a:ln>
          <a:scene3d>
            <a:camera prst="perspectiveLeft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381F439-EFE5-DFE0-2EDB-1F6F90E9F074}"/>
              </a:ext>
            </a:extLst>
          </p:cNvPr>
          <p:cNvSpPr/>
          <p:nvPr/>
        </p:nvSpPr>
        <p:spPr>
          <a:xfrm>
            <a:off x="3738691" y="2402934"/>
            <a:ext cx="1945044" cy="3394702"/>
          </a:xfrm>
          <a:prstGeom prst="roundRect">
            <a:avLst>
              <a:gd name="adj" fmla="val 6698"/>
            </a:avLst>
          </a:prstGeom>
          <a:gradFill>
            <a:gsLst>
              <a:gs pos="0">
                <a:srgbClr val="24449A"/>
              </a:gs>
              <a:gs pos="100000">
                <a:srgbClr val="0582FF"/>
              </a:gs>
            </a:gsLst>
            <a:lin ang="5400000" scaled="1"/>
          </a:gradFill>
          <a:ln>
            <a:noFill/>
          </a:ln>
          <a:effectLst>
            <a:outerShdw blurRad="152400" dist="88900" dir="8100000" algn="tr" rotWithShape="0">
              <a:prstClr val="black">
                <a:alpha val="10000"/>
              </a:prstClr>
            </a:outerShdw>
          </a:effectLst>
          <a:scene3d>
            <a:camera prst="perspectiveRight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762DC6-0AF8-65E8-5667-CBB9235B327B}"/>
              </a:ext>
            </a:extLst>
          </p:cNvPr>
          <p:cNvSpPr txBox="1"/>
          <p:nvPr/>
        </p:nvSpPr>
        <p:spPr>
          <a:xfrm>
            <a:off x="3736259" y="4555187"/>
            <a:ext cx="1945044" cy="461665"/>
          </a:xfrm>
          <a:prstGeom prst="rect">
            <a:avLst/>
          </a:prstGeom>
          <a:noFill/>
          <a:scene3d>
            <a:camera prst="perspectiveRight"/>
            <a:lightRig rig="contrasting" dir="t"/>
          </a:scene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软件部分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696866B-68E5-8F65-1A0D-F1C700E9EA2D}"/>
              </a:ext>
            </a:extLst>
          </p:cNvPr>
          <p:cNvSpPr/>
          <p:nvPr/>
        </p:nvSpPr>
        <p:spPr>
          <a:xfrm>
            <a:off x="4133435" y="2842188"/>
            <a:ext cx="1177333" cy="1177334"/>
          </a:xfrm>
          <a:prstGeom prst="ellipse">
            <a:avLst/>
          </a:prstGeom>
          <a:noFill/>
          <a:ln>
            <a:solidFill>
              <a:schemeClr val="bg1"/>
            </a:solidFill>
          </a:ln>
          <a:scene3d>
            <a:camera prst="perspectiveRight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BEE1BA6-C9CF-15D8-C66D-F784E7BC0360}"/>
              </a:ext>
            </a:extLst>
          </p:cNvPr>
          <p:cNvGrpSpPr/>
          <p:nvPr/>
        </p:nvGrpSpPr>
        <p:grpSpPr>
          <a:xfrm>
            <a:off x="741754" y="2220034"/>
            <a:ext cx="2129168" cy="3716052"/>
            <a:chOff x="882593" y="2485313"/>
            <a:chExt cx="1866540" cy="3257688"/>
          </a:xfrm>
          <a:effectLst/>
          <a:scene3d>
            <a:camera prst="perspectiveRight" fov="5400000"/>
            <a:lightRig rig="contrasting" dir="t"/>
          </a:scene3d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81BE2F15-599B-8C20-DBBF-1808F80F013C}"/>
                </a:ext>
              </a:extLst>
            </p:cNvPr>
            <p:cNvSpPr/>
            <p:nvPr/>
          </p:nvSpPr>
          <p:spPr>
            <a:xfrm>
              <a:off x="882593" y="2485313"/>
              <a:ext cx="1866540" cy="3257688"/>
            </a:xfrm>
            <a:prstGeom prst="roundRect">
              <a:avLst>
                <a:gd name="adj" fmla="val 6698"/>
              </a:avLst>
            </a:prstGeom>
            <a:gradFill>
              <a:gsLst>
                <a:gs pos="0">
                  <a:srgbClr val="24449A"/>
                </a:gs>
                <a:gs pos="100000">
                  <a:srgbClr val="0582FF"/>
                </a:gs>
              </a:gsLst>
              <a:lin ang="5400000" scaled="1"/>
            </a:gradFill>
            <a:ln>
              <a:noFill/>
            </a:ln>
            <a:effectLst>
              <a:outerShdw blurRad="152400" dist="88900" dir="810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0E33561-CA7C-37E4-4963-9021E132A296}"/>
                </a:ext>
              </a:extLst>
            </p:cNvPr>
            <p:cNvSpPr txBox="1"/>
            <p:nvPr/>
          </p:nvSpPr>
          <p:spPr>
            <a:xfrm>
              <a:off x="1059648" y="4550699"/>
              <a:ext cx="1473479" cy="404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硬件部分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C680853-E051-1BC9-B200-EB31B6407543}"/>
                </a:ext>
              </a:extLst>
            </p:cNvPr>
            <p:cNvSpPr txBox="1"/>
            <p:nvPr/>
          </p:nvSpPr>
          <p:spPr>
            <a:xfrm>
              <a:off x="888543" y="4938739"/>
              <a:ext cx="1815687" cy="242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3C7D5D3-C55D-C71A-6D2F-4A23EED66842}"/>
                </a:ext>
              </a:extLst>
            </p:cNvPr>
            <p:cNvSpPr/>
            <p:nvPr/>
          </p:nvSpPr>
          <p:spPr>
            <a:xfrm>
              <a:off x="1261405" y="2906838"/>
              <a:ext cx="1129815" cy="112981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A9C68651-5F13-AD5A-28F0-66FC5C18B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70" y="3075463"/>
            <a:ext cx="802601" cy="64870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74407F-9EF1-5900-A296-74509205FD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6" y="3069420"/>
            <a:ext cx="802601" cy="6487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2708CF-F90E-09AD-719E-9C401D6F6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24" y="3069420"/>
            <a:ext cx="802601" cy="6487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EB66A1-0636-D92B-1BC6-D693E0784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904" y="3069420"/>
            <a:ext cx="802601" cy="6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4525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2516E-55DB-8DC0-EE30-450EF823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A814B4-6DD0-30C4-F93C-20A04479B23A}"/>
              </a:ext>
            </a:extLst>
          </p:cNvPr>
          <p:cNvSpPr txBox="1"/>
          <p:nvPr/>
        </p:nvSpPr>
        <p:spPr>
          <a:xfrm>
            <a:off x="152400" y="667141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外设配置二：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endParaRPr lang="zh-CN" altLang="en-US" sz="2000" b="1" dirty="0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3381A3-FC99-113B-4D9B-1C7F7991CDD9}"/>
              </a:ext>
            </a:extLst>
          </p:cNvPr>
          <p:cNvSpPr txBox="1"/>
          <p:nvPr/>
        </p:nvSpPr>
        <p:spPr>
          <a:xfrm>
            <a:off x="249539" y="1410299"/>
            <a:ext cx="736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关于母线电压采样，同时 MC_Parameter.h 中， 需要设置分压比例。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8436D1-907A-A7D5-A080-DEFAC39E4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82557"/>
            <a:ext cx="11811582" cy="5754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5235AD-9ABB-B9B7-1581-3EC5BCAABA55}"/>
              </a:ext>
            </a:extLst>
          </p:cNvPr>
          <p:cNvSpPr txBox="1"/>
          <p:nvPr/>
        </p:nvSpPr>
        <p:spPr>
          <a:xfrm>
            <a:off x="152400" y="2867987"/>
            <a:ext cx="10562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母线电压的采样值通过</a:t>
            </a:r>
            <a:r>
              <a:rPr lang="en-US" altLang="zh-CN" dirty="0" err="1">
                <a:highlight>
                  <a:srgbClr val="FFFF00"/>
                </a:highlight>
              </a:rPr>
              <a:t>mBLDC_CtrProc.nBUS_Vol_ADC</a:t>
            </a:r>
            <a:r>
              <a:rPr lang="zh-CN" altLang="en-US" dirty="0"/>
              <a:t>保存，转换成实际母线电压的计算公式为：</a:t>
            </a:r>
            <a:endParaRPr lang="en-US" altLang="zh-CN" dirty="0"/>
          </a:p>
          <a:p>
            <a:r>
              <a:rPr lang="zh-CN" altLang="en-US" dirty="0"/>
              <a:t>母线电压</a:t>
            </a:r>
            <a:r>
              <a:rPr lang="en-US" altLang="zh-CN" dirty="0">
                <a:highlight>
                  <a:srgbClr val="FFFF00"/>
                </a:highlight>
              </a:rPr>
              <a:t>VCC=</a:t>
            </a:r>
            <a:r>
              <a:rPr lang="zh-CN" altLang="en-US" dirty="0">
                <a:highlight>
                  <a:srgbClr val="FFFF00"/>
                </a:highlight>
              </a:rPr>
              <a:t>（（</a:t>
            </a:r>
            <a:r>
              <a:rPr lang="en-US" altLang="zh-CN" dirty="0" err="1">
                <a:highlight>
                  <a:srgbClr val="FFFF00"/>
                </a:highlight>
              </a:rPr>
              <a:t>mBLDC_CtrProc.nBUS_Vol_ADC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r>
              <a:rPr lang="en-US" altLang="zh-CN" dirty="0">
                <a:highlight>
                  <a:srgbClr val="FFFF00"/>
                </a:highlight>
              </a:rPr>
              <a:t>/16/2047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r>
              <a:rPr lang="en-US" altLang="zh-CN" dirty="0">
                <a:highlight>
                  <a:srgbClr val="FFFF00"/>
                </a:highlight>
              </a:rPr>
              <a:t>*3.6*</a:t>
            </a:r>
            <a:r>
              <a:rPr lang="zh-CN" altLang="en-US" dirty="0">
                <a:highlight>
                  <a:srgbClr val="FFFF00"/>
                </a:highlight>
              </a:rPr>
              <a:t>（</a:t>
            </a:r>
            <a:r>
              <a:rPr lang="en-US" altLang="zh-CN" dirty="0">
                <a:highlight>
                  <a:srgbClr val="FFFF00"/>
                </a:highlight>
              </a:rPr>
              <a:t> VOLTAGE_SHUNT_RATIO 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55691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D2FC2-CF81-E0C3-92CA-C980C96E3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DDC402-4414-5F1E-A4EB-AB0B085A80BB}"/>
              </a:ext>
            </a:extLst>
          </p:cNvPr>
          <p:cNvSpPr txBox="1"/>
          <p:nvPr/>
        </p:nvSpPr>
        <p:spPr>
          <a:xfrm>
            <a:off x="0" y="514741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外设配置三：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PGA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263608-1228-98F6-664B-041E8A044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274"/>
            <a:ext cx="6648719" cy="45575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79F151-DB41-223E-2166-8398FA109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720" y="1117274"/>
            <a:ext cx="5022096" cy="4557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857114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13368-F194-F33D-2DEC-57B5309B6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9A544F-EB56-91F7-E7FC-B57C7CF8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9895"/>
            <a:ext cx="6028344" cy="32848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5D3E1EF-6F0C-FB61-A534-B5C0385ECB01}"/>
              </a:ext>
            </a:extLst>
          </p:cNvPr>
          <p:cNvSpPr txBox="1"/>
          <p:nvPr/>
        </p:nvSpPr>
        <p:spPr>
          <a:xfrm>
            <a:off x="0" y="279785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外设配置三：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PGA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E31BB2-7BC9-E28B-B296-ACB4585FC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8344" y="1105282"/>
            <a:ext cx="5202722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，如左结构图所示，图中两个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R0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是片外需放置的电阻，阻值必须相等，最终的放大倍数为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R2/(R1+R0)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，程序中配置的是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R2/R1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的比值（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320K/10K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如上图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OPA3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外挂的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RT0=5KΩ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，实际的放大倍数为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320/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10+5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=21.33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3F9096-ACE3-CE4C-AC15-521E73225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14" y="4077664"/>
            <a:ext cx="5745829" cy="15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，需注意的是，在进行电机空载调试时，电机工作的电流一般较小，可以配置为最大放大倍数方便调试。带载调试时可以适当缩小放大倍数。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，放大后的电压信号不宜太大，否则会超出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的采样范围。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770432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95F15-D09E-A693-24FD-598BCE71A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7622F9-3102-7C9A-19FA-77CD85F2D6A1}"/>
              </a:ext>
            </a:extLst>
          </p:cNvPr>
          <p:cNvSpPr txBox="1"/>
          <p:nvPr/>
        </p:nvSpPr>
        <p:spPr>
          <a:xfrm>
            <a:off x="-55842" y="412408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外设配置四：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CMP0</a:t>
            </a:r>
            <a:endParaRPr lang="zh-CN" altLang="en-US" sz="2000" b="1" dirty="0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3CB805-820C-6D0C-33F3-DE67BBAE0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49075"/>
            <a:ext cx="11957002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，程序中使用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用作过零点检测，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CMP0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中的反电动势通道应与实际应用一致，考虑到电机低速下会运行在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模式，采集反电动势的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口必须同时具备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功能，因此只推荐使用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CMP0_IP1, CMP0_IP2 ,CMP0_IP3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这三个通道。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用做过流检测，当使用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脚作为过流信号输入时，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正端应选择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CMP1_IP1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F81AAA-6E72-CBE6-31C9-8A2371B8B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518"/>
            <a:ext cx="10987179" cy="4436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486272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A4BE-24A9-42B7-9FEE-0329FE33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F7DAE2-AD74-3328-F695-91EDFA8FF4B4}"/>
              </a:ext>
            </a:extLst>
          </p:cNvPr>
          <p:cNvSpPr txBox="1"/>
          <p:nvPr/>
        </p:nvSpPr>
        <p:spPr>
          <a:xfrm>
            <a:off x="-55842" y="412408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外设配置五：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HALL</a:t>
            </a:r>
            <a:endParaRPr lang="zh-CN" altLang="en-US" sz="2000" b="1" dirty="0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63B525-0DEC-6ABA-DF5A-34F883A9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4926"/>
            <a:ext cx="9780917" cy="38676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BD8400-59C8-149D-7DD3-FA76C0174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84951"/>
            <a:ext cx="11957002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为了节省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定时器资源，程序中使用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模块作为定时器使用，用于记录换相时间。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初始化配置禁止修改。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5599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3D480-1050-E498-DAFA-24F609EA9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060A72-C08F-C924-0207-7EC1AE3825E9}"/>
              </a:ext>
            </a:extLst>
          </p:cNvPr>
          <p:cNvSpPr txBox="1"/>
          <p:nvPr/>
        </p:nvSpPr>
        <p:spPr>
          <a:xfrm>
            <a:off x="-55842" y="412408"/>
            <a:ext cx="3971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外设配置六：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TIMER 0/TIMER2</a:t>
            </a:r>
            <a:endParaRPr lang="zh-CN" altLang="en-US" sz="2000" b="1" dirty="0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14E377-ED8F-353E-053F-0CDD5DE61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27290"/>
            <a:ext cx="11957002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，程序中使用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TIMER0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0.5ms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的时基，用于不同的函数功能执行时产生不同的时间片。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，程序中使用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TIMER2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用于电机速度测量。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879EB-F6AA-46D8-FF15-72A8C98AB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2519"/>
            <a:ext cx="8718211" cy="23866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85183E-4306-6F9E-38C0-AC3C75094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99137"/>
            <a:ext cx="8718211" cy="2363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23060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52FD307-D621-9393-F3FB-C7F8301D5E13}"/>
              </a:ext>
            </a:extLst>
          </p:cNvPr>
          <p:cNvSpPr/>
          <p:nvPr/>
        </p:nvSpPr>
        <p:spPr>
          <a:xfrm>
            <a:off x="1" y="-635"/>
            <a:ext cx="12191999" cy="685863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50000"/>
                </a:schemeClr>
              </a:gs>
              <a:gs pos="100000">
                <a:srgbClr val="24449A">
                  <a:alpha val="36000"/>
                </a:srgbClr>
              </a:gs>
              <a:gs pos="44000">
                <a:srgbClr val="1255A7">
                  <a:alpha val="82000"/>
                </a:srgbClr>
              </a:gs>
              <a:gs pos="0">
                <a:srgbClr val="0065B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CA38BB-3A19-470D-0A16-FE2B67CCB1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r="316" b="5739"/>
          <a:stretch/>
        </p:blipFill>
        <p:spPr>
          <a:xfrm>
            <a:off x="7528561" y="1359359"/>
            <a:ext cx="3296283" cy="4596941"/>
          </a:xfrm>
          <a:prstGeom prst="rect">
            <a:avLst/>
          </a:prstGeom>
          <a:effectLst>
            <a:reflection blurRad="101600" stA="52000" endA="300" endPos="23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89D5E4-45D3-E119-F91E-A240D35D889F}"/>
              </a:ext>
            </a:extLst>
          </p:cNvPr>
          <p:cNvSpPr txBox="1"/>
          <p:nvPr/>
        </p:nvSpPr>
        <p:spPr>
          <a:xfrm>
            <a:off x="1278256" y="2875002"/>
            <a:ext cx="5668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调试流程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E7ED30-7E32-67EC-4AAA-5D7148AE181D}"/>
              </a:ext>
            </a:extLst>
          </p:cNvPr>
          <p:cNvSpPr txBox="1"/>
          <p:nvPr/>
        </p:nvSpPr>
        <p:spPr>
          <a:xfrm>
            <a:off x="1587500" y="419889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参数说明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47C89F-955B-FB73-A966-2AECBB47F6A3}"/>
              </a:ext>
            </a:extLst>
          </p:cNvPr>
          <p:cNvSpPr txBox="1"/>
          <p:nvPr/>
        </p:nvSpPr>
        <p:spPr>
          <a:xfrm>
            <a:off x="3193417" y="419889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启动调试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9E7463-0AD4-16C5-9305-92CFC1BEEA45}"/>
              </a:ext>
            </a:extLst>
          </p:cNvPr>
          <p:cNvSpPr txBox="1"/>
          <p:nvPr/>
        </p:nvSpPr>
        <p:spPr>
          <a:xfrm>
            <a:off x="1587500" y="496341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速度调试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366D1A-71F5-BD9C-EBF1-239AAC2BC35F}"/>
              </a:ext>
            </a:extLst>
          </p:cNvPr>
          <p:cNvSpPr txBox="1"/>
          <p:nvPr/>
        </p:nvSpPr>
        <p:spPr>
          <a:xfrm>
            <a:off x="3193417" y="496341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周边功能</a:t>
            </a:r>
          </a:p>
        </p:txBody>
      </p:sp>
    </p:spTree>
    <p:extLst>
      <p:ext uri="{BB962C8B-B14F-4D97-AF65-F5344CB8AC3E}">
        <p14:creationId xmlns:p14="http://schemas.microsoft.com/office/powerpoint/2010/main" val="32034717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02462880-9D47-28B4-B55A-2B28F5C42122}"/>
              </a:ext>
            </a:extLst>
          </p:cNvPr>
          <p:cNvSpPr txBox="1"/>
          <p:nvPr/>
        </p:nvSpPr>
        <p:spPr>
          <a:xfrm>
            <a:off x="429671" y="458930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调试流程图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98981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66F2-15A9-AC80-4C72-9CF93D7B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BAACDB5B-974A-2D78-7816-84ECF2C66A0B}"/>
              </a:ext>
            </a:extLst>
          </p:cNvPr>
          <p:cNvSpPr txBox="1"/>
          <p:nvPr/>
        </p:nvSpPr>
        <p:spPr>
          <a:xfrm>
            <a:off x="429671" y="458930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启动方式选择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F00E0-41B8-B72B-AD49-DE95B3727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6692"/>
            <a:ext cx="12075664" cy="13449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183C72-8C34-EB6F-29BE-3D4871E8E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61640"/>
            <a:ext cx="12192000" cy="1616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66AC1F-8138-D696-B787-0CAE33EBC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87265"/>
            <a:ext cx="11642895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，初次电机调试一般推荐使用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LKS-SCOPE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启动，方便调试，电机能百分百启动后，可以改为电位器启动。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MANUAL_SPEED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具体调速方法查看图中注释。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08151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B5EFB-1F50-604E-0BE1-4240CCF6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07C6C1DB-FFA7-D62E-379F-B5021ED3F15F}"/>
              </a:ext>
            </a:extLst>
          </p:cNvPr>
          <p:cNvSpPr txBox="1"/>
          <p:nvPr/>
        </p:nvSpPr>
        <p:spPr>
          <a:xfrm>
            <a:off x="429671" y="458930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上位机变量读取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147F36-0219-5151-F050-0DE04EF65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5" y="810179"/>
            <a:ext cx="7911610" cy="59186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D071E10-C0F7-4F22-BEBF-853C2FF3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6235" y="1142988"/>
            <a:ext cx="4041509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，推荐使用最新版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LKS_SCOPE V1.3.8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读取相关变量。该上位机的使用方法可观看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哔哩哔哩 凌鸥创芯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发布的视频教程。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JLINK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后，点击“启动连接”，之后相对应的变量将会变化。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0193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52FD307-D621-9393-F3FB-C7F8301D5E13}"/>
              </a:ext>
            </a:extLst>
          </p:cNvPr>
          <p:cNvSpPr/>
          <p:nvPr/>
        </p:nvSpPr>
        <p:spPr>
          <a:xfrm>
            <a:off x="0" y="-635"/>
            <a:ext cx="12191999" cy="685863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50000"/>
                </a:schemeClr>
              </a:gs>
              <a:gs pos="100000">
                <a:srgbClr val="24449A">
                  <a:alpha val="36000"/>
                </a:srgbClr>
              </a:gs>
              <a:gs pos="44000">
                <a:srgbClr val="1255A7">
                  <a:alpha val="82000"/>
                </a:srgbClr>
              </a:gs>
              <a:gs pos="0">
                <a:srgbClr val="0065B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8256" y="2875002"/>
            <a:ext cx="5668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硬件部分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CA38BB-3A19-470D-0A16-FE2B67CCB1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9" t="22810" r="34874" b="41122"/>
          <a:stretch/>
        </p:blipFill>
        <p:spPr>
          <a:xfrm>
            <a:off x="7295517" y="1359359"/>
            <a:ext cx="3308983" cy="4850941"/>
          </a:xfrm>
          <a:prstGeom prst="rect">
            <a:avLst/>
          </a:prstGeom>
          <a:effectLst>
            <a:reflection blurRad="101600" stA="52000" endA="300" endPos="23000" dir="5400000" sy="-100000" algn="bl" rotWithShape="0"/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CE630CB-07C4-6EA9-FA41-53EDFD8AE1AC}"/>
              </a:ext>
            </a:extLst>
          </p:cNvPr>
          <p:cNvSpPr txBox="1"/>
          <p:nvPr/>
        </p:nvSpPr>
        <p:spPr>
          <a:xfrm>
            <a:off x="1587500" y="419889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器件选型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7566AA-27EB-D097-526F-04282E7C3A26}"/>
              </a:ext>
            </a:extLst>
          </p:cNvPr>
          <p:cNvSpPr txBox="1"/>
          <p:nvPr/>
        </p:nvSpPr>
        <p:spPr>
          <a:xfrm>
            <a:off x="3193417" y="419889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产品框图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DB5D70-7CE9-45FE-AFF5-2A69C6BDACD0}"/>
              </a:ext>
            </a:extLst>
          </p:cNvPr>
          <p:cNvSpPr txBox="1"/>
          <p:nvPr/>
        </p:nvSpPr>
        <p:spPr>
          <a:xfrm>
            <a:off x="1587500" y="4712384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方案特点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67BE46-B750-BE0D-0E9E-F82B8CEEFF70}"/>
              </a:ext>
            </a:extLst>
          </p:cNvPr>
          <p:cNvSpPr txBox="1"/>
          <p:nvPr/>
        </p:nvSpPr>
        <p:spPr>
          <a:xfrm>
            <a:off x="3175000" y="4712384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</a:t>
            </a:r>
          </a:p>
        </p:txBody>
      </p:sp>
    </p:spTree>
    <p:extLst>
      <p:ext uri="{BB962C8B-B14F-4D97-AF65-F5344CB8AC3E}">
        <p14:creationId xmlns:p14="http://schemas.microsoft.com/office/powerpoint/2010/main" val="305824920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E35B0F-8176-A951-FFAA-2F850F663AB2}"/>
              </a:ext>
            </a:extLst>
          </p:cNvPr>
          <p:cNvSpPr txBox="1"/>
          <p:nvPr/>
        </p:nvSpPr>
        <p:spPr>
          <a:xfrm>
            <a:off x="0" y="3315022"/>
            <a:ext cx="12192000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初始位置检测参数中主要调整的是 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IPD_PLUS_TIME_SETTING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IPD_WAIT_TIME_SETTING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，其他参数一般不需要调整。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IPD_PLUS_TIME_SETTING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控制的是定位脉冲注入的时间宽度，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注入时间越长，定位效果越好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不建议太大，太大可能会触发硬件过流并且会引入噪声。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IPD_WAIT_TIME_SETTING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控制的是定位脉冲电流在线圈中消散的时间。</a:t>
            </a:r>
            <a:endParaRPr lang="en-US" altLang="zh-CN" sz="1600" dirty="0">
              <a:highlight>
                <a:srgbClr val="F1F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一般来说，增大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IPD_PLUS_TIME_SETTING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时也应适当增大</a:t>
            </a:r>
            <a:r>
              <a:rPr lang="en-US" altLang="zh-CN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IPD_WAIT_TIME_SETTING 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highlight>
                <a:srgbClr val="F1F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41569C-7BD5-9154-8F0B-7AE8FC333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7765"/>
            <a:ext cx="12192000" cy="21532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620E84-FFAC-0DB1-277A-BCBD017DF617}"/>
              </a:ext>
            </a:extLst>
          </p:cNvPr>
          <p:cNvSpPr txBox="1"/>
          <p:nvPr/>
        </p:nvSpPr>
        <p:spPr>
          <a:xfrm>
            <a:off x="-1" y="525588"/>
            <a:ext cx="398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启动调试一：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IPD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初始位置检测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226430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02462880-9D47-28B4-B55A-2B28F5C42122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定位脉冲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F7755E-1AA5-350E-831C-7E7118702BDF}"/>
              </a:ext>
            </a:extLst>
          </p:cNvPr>
          <p:cNvSpPr txBox="1"/>
          <p:nvPr/>
        </p:nvSpPr>
        <p:spPr>
          <a:xfrm>
            <a:off x="438716" y="1138764"/>
            <a:ext cx="10897052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一般来说，良好的定位脉冲波形应如下图所示，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波形幅值相差越大表示定位效果越好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，可用电流钳抓出波形进行比较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4BD3F6-80C3-44C2-A777-52D266AA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6" y="1572606"/>
            <a:ext cx="7486102" cy="45467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937110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02462880-9D47-28B4-B55A-2B28F5C42122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定位检验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F7755E-1AA5-350E-831C-7E7118702BDF}"/>
              </a:ext>
            </a:extLst>
          </p:cNvPr>
          <p:cNvSpPr txBox="1"/>
          <p:nvPr/>
        </p:nvSpPr>
        <p:spPr>
          <a:xfrm>
            <a:off x="536438" y="1369866"/>
            <a:ext cx="984247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如何确定每次的定位都是准确的？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F4D127-067D-7254-014F-C631421E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38" y="1956635"/>
            <a:ext cx="10478962" cy="10288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E550E7-B8C1-6111-FEBC-A6350F41DB6A}"/>
              </a:ext>
            </a:extLst>
          </p:cNvPr>
          <p:cNvSpPr txBox="1"/>
          <p:nvPr/>
        </p:nvSpPr>
        <p:spPr>
          <a:xfrm>
            <a:off x="400050" y="3109428"/>
            <a:ext cx="11493500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IPD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获取到的转子位置保存在</a:t>
            </a:r>
            <a:r>
              <a:rPr lang="en-US" altLang="zh-CN" sz="1600" dirty="0" err="1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mIPD_CtrProc.Seek_result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，正常情况下，该变量的结果为</a:t>
            </a:r>
            <a:r>
              <a:rPr lang="en-US" altLang="zh-CN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1-6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，可通过</a:t>
            </a:r>
            <a:r>
              <a:rPr lang="en-US" altLang="zh-CN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LKS_SCOPE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读出变量。</a:t>
            </a:r>
            <a:endParaRPr lang="en-US" altLang="zh-CN" sz="1600" dirty="0">
              <a:highlight>
                <a:srgbClr val="F1F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highlight>
                <a:srgbClr val="F1F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调试方法：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理论上来说，电机在相同位置启动后</a:t>
            </a:r>
            <a:r>
              <a:rPr lang="en-US" altLang="zh-CN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IPD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获取到的定位结果是一样的。每次启动前将电机旋转到同一位置，记录下多次启动后</a:t>
            </a:r>
            <a:r>
              <a:rPr lang="en-US" altLang="zh-CN" sz="1600" dirty="0" err="1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mIPD_CtrProc.Seek_result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的结果，观察是否一致。如不一致，可以增大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IPD_PLUS_TIME_SETTING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增强定位效果。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59365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02462880-9D47-28B4-B55A-2B28F5C42122}"/>
              </a:ext>
            </a:extLst>
          </p:cNvPr>
          <p:cNvSpPr txBox="1"/>
          <p:nvPr/>
        </p:nvSpPr>
        <p:spPr>
          <a:xfrm>
            <a:off x="82728" y="466428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启动电流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F7755E-1AA5-350E-831C-7E7118702BDF}"/>
              </a:ext>
            </a:extLst>
          </p:cNvPr>
          <p:cNvSpPr txBox="1"/>
          <p:nvPr/>
        </p:nvSpPr>
        <p:spPr>
          <a:xfrm>
            <a:off x="0" y="4166242"/>
            <a:ext cx="12192000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START_POWER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是进入到电位器调速模式下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输出基础值，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启动电流大小控制主要还是由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FIRST_START_MIN_DUTY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ADC_MODE_MIN_DUTY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1FD443-15E5-21EA-42BB-6EB6BB61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0053"/>
            <a:ext cx="12192000" cy="1237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622140-67E3-A32E-7DDB-9345679E8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7670"/>
            <a:ext cx="12192000" cy="17283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010515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60528F2-78ED-D38B-EB64-FB817E4BBF5A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14C67A-947F-37DA-9018-58464B4AE8F2}"/>
              </a:ext>
            </a:extLst>
          </p:cNvPr>
          <p:cNvSpPr txBox="1"/>
          <p:nvPr/>
        </p:nvSpPr>
        <p:spPr>
          <a:xfrm>
            <a:off x="256069" y="538599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反电动势校验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B5B739-C967-FDEB-54DB-44496B67E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89" y="1025918"/>
            <a:ext cx="6842643" cy="49804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1DE5D7-D6C0-A007-7D70-0D37DF941EC3}"/>
              </a:ext>
            </a:extLst>
          </p:cNvPr>
          <p:cNvSpPr txBox="1"/>
          <p:nvPr/>
        </p:nvSpPr>
        <p:spPr>
          <a:xfrm>
            <a:off x="6987132" y="1025918"/>
            <a:ext cx="5123433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，一般反电动势波形推荐使用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示波器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观看，上位机抓出来的波形只用作参考。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，电机停机时，三相反电动势近乎相等且非常小，电机启动后三相反动势接近梯形波。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03994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4D11-E8A5-1F93-EA10-72981EE6C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69AF82F3-B6D9-E040-7AF1-DC74572EC1A0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7506A1-FE53-6FAA-4A9A-A20C3AAB6033}"/>
              </a:ext>
            </a:extLst>
          </p:cNvPr>
          <p:cNvSpPr txBox="1"/>
          <p:nvPr/>
        </p:nvSpPr>
        <p:spPr>
          <a:xfrm>
            <a:off x="256069" y="538599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反电动势调节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8CFB54-C104-FD66-AC44-39971E15444D}"/>
              </a:ext>
            </a:extLst>
          </p:cNvPr>
          <p:cNvSpPr txBox="1"/>
          <p:nvPr/>
        </p:nvSpPr>
        <p:spPr>
          <a:xfrm>
            <a:off x="0" y="2275365"/>
            <a:ext cx="11412550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，由于电机种类和工艺等其他原因，测量出来的反电动势可能并不是完美的梯形波，梯形波的双肩波形可能不对称或有其他异常，可以适当降低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BLDC_SensorlessCtr.halfVol_cof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使得换相更容易。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BLDC_SensorlessCtr.ADC_valueH_thd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是换相门槛设置， 具体数值为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0.1*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母线电压。 当悬空相反电势电压在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母线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电压上下波动超过换相门槛阈值， 则程序会执行换相。 如果运行不流畅， 可以根据实测结果调整。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BLDC_SensorlessCtr.ADC_valueH_thd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换相阈值， 上面两个参数一般不需要改动。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，在某些异常情况下，电机在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模式下可正常运行，当电机高速切入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模式后，电机会卡顿甚至失步堵转，可能是因为切入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模式后换相速度太快，可以适当提高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BLDC_SensorlessCtr.halfVol_cof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观察故障是否消失。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C33270-8564-E804-C039-50D6411B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8764"/>
            <a:ext cx="11496311" cy="10424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66410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A75FC-B81D-382E-4F63-543CF510A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6539D50-BF79-CB83-63EB-E8A5EFA1DD7B}"/>
              </a:ext>
            </a:extLst>
          </p:cNvPr>
          <p:cNvSpPr txBox="1"/>
          <p:nvPr/>
        </p:nvSpPr>
        <p:spPr>
          <a:xfrm>
            <a:off x="292132" y="1852073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FD51B3-0EAA-7811-7F15-B6C7406D7993}"/>
              </a:ext>
            </a:extLst>
          </p:cNvPr>
          <p:cNvSpPr txBox="1"/>
          <p:nvPr/>
        </p:nvSpPr>
        <p:spPr>
          <a:xfrm>
            <a:off x="292131" y="451305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提前换相调节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ECA5E4-CFA2-5861-7AFF-7C9DA3B66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861" y="1213353"/>
            <a:ext cx="12103585" cy="8274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73D6F6-26EF-1734-C302-FE21D582477E}"/>
              </a:ext>
            </a:extLst>
          </p:cNvPr>
          <p:cNvSpPr txBox="1"/>
          <p:nvPr/>
        </p:nvSpPr>
        <p:spPr>
          <a:xfrm>
            <a:off x="139602" y="2107842"/>
            <a:ext cx="11670816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，比较器模式下可以调节这两个换相时间， 负值表示提前换相，正值表示延后换相。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，提前换相可在一定范围内提高电机的最高转速，延后换相可在一定范围内提高电机的最大扭矩。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，由于电机种类和工艺等其他原因，测量出来的相电压可能并不是完美的梯形波，梯形波的双肩可能不对称，在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模式下可调整这两个参数直到波形对称。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75415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F279-0ABD-2E65-C712-AE97723E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7F57A1-6826-6DAF-F19E-1A9F79F0EF1B}"/>
              </a:ext>
            </a:extLst>
          </p:cNvPr>
          <p:cNvSpPr txBox="1"/>
          <p:nvPr/>
        </p:nvSpPr>
        <p:spPr>
          <a:xfrm>
            <a:off x="0" y="514741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功能调试一：速度环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668471-48E9-DE8A-EB9B-482C68E39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57169"/>
            <a:ext cx="10414388" cy="12954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4D4F1E-6AE1-0836-A29B-2504F88CD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0746" y="5285972"/>
            <a:ext cx="10351566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，速度环使用的是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调节器实现，如图所示打开速度环功能后，输入目标机械转速即可。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，鉴于不同应用对速度的加速度有不同要求，一般推荐微调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的加减速步进值，也可在速度环中调整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42B473-F329-8B8F-2D95-220470878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352635"/>
            <a:ext cx="10414387" cy="13418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CD8EF4-295E-9C73-D8AC-824CCEC8B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61564"/>
            <a:ext cx="4425417" cy="1667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99516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C6AAC-65AC-BA0C-D5B9-1509104D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560110-A6AB-C57E-3E71-CE150A624B85}"/>
              </a:ext>
            </a:extLst>
          </p:cNvPr>
          <p:cNvSpPr txBox="1"/>
          <p:nvPr/>
        </p:nvSpPr>
        <p:spPr>
          <a:xfrm>
            <a:off x="0" y="514741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功能调试一：速度环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转速测量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B3D3A8-6F87-7E29-5F97-2B0FCC6EA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4126" y="2087864"/>
            <a:ext cx="4607874" cy="263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TIMER2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测量程序换相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拍所需要的时间，以此求出电频率，最后再求出机械转速。结果保存在</a:t>
            </a:r>
            <a:r>
              <a:rPr lang="en-US" altLang="zh-CN" sz="1600" dirty="0" err="1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Speedgetting.Machine_Speed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highlight>
                  <a:srgbClr val="F1F1F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可通过上位机读出该变量的值。</a:t>
            </a:r>
            <a:endParaRPr lang="en-US" altLang="zh-CN" sz="1600" dirty="0">
              <a:highlight>
                <a:srgbClr val="F1F1F1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由于转速测量必须用到电机的极对数，务必填入正确的电机极对数，否则电机进入速度环后会工作异常。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B993F9-F7C6-B310-C3FC-998A97A2A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9115"/>
            <a:ext cx="10930919" cy="10487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ECBB31-E924-466D-38CD-23B053945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7864"/>
            <a:ext cx="7584126" cy="47701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824988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F7183-371F-20D8-D3AB-73215C83A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2BEA49-D0F7-E838-5E9E-B060D0DC8357}"/>
              </a:ext>
            </a:extLst>
          </p:cNvPr>
          <p:cNvSpPr txBox="1"/>
          <p:nvPr/>
        </p:nvSpPr>
        <p:spPr>
          <a:xfrm>
            <a:off x="-1" y="514741"/>
            <a:ext cx="407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功能调试二：超低速运行功能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579C0D-8D5B-53E6-3E94-9B23371C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7877"/>
            <a:ext cx="11594034" cy="13480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29E4F9-636A-FA3C-20C5-91878A44C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" y="2508913"/>
            <a:ext cx="11775520" cy="15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，超低速运行时将会在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中插入反向脉冲减小电流实现超低速运行。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脉冲注入宽度（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HFI_PWM_WIDTH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）越大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低速效果越好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，由于程序运行在无感模式下，电机不能无限低速，否则反电动势过小会导致启动失败。具体能实现的超低速效果因电机而异，  例如，某车载风机测试能实现的最低速约为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114RPM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，该功能的另一个作用在于某些应用场景下，电机启动时不允许有太大的过冲电流，该功能开启后可以有效减小过冲电流。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63279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2896F89-D694-B156-D793-2E3EC5AB08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0" y="4903186"/>
            <a:ext cx="12192000" cy="19690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0989FA9-338A-4643-AC3B-A343381AD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9377" y="369572"/>
            <a:ext cx="1783539" cy="44107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07AD2FF-5873-B34A-BC61-7EC951D6E9F4}"/>
              </a:ext>
            </a:extLst>
          </p:cNvPr>
          <p:cNvSpPr txBox="1"/>
          <p:nvPr/>
        </p:nvSpPr>
        <p:spPr>
          <a:xfrm>
            <a:off x="1150272" y="929909"/>
            <a:ext cx="1783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器件选型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9F78D2-20BD-6654-AE6A-6B56F2128CBC}"/>
              </a:ext>
            </a:extLst>
          </p:cNvPr>
          <p:cNvSpPr txBox="1"/>
          <p:nvPr/>
        </p:nvSpPr>
        <p:spPr>
          <a:xfrm>
            <a:off x="5903018" y="1654042"/>
            <a:ext cx="5098128" cy="263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双模式控制方式</a:t>
            </a: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重载启动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超低速稳定运行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六脉冲定位法，启动无噪音，适合凸极率较好的电机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MCPWM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做过流保护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堵转重启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正反转切换等周边功能齐全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集成度高，电路精简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应用领域：电动工具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园林工具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户外低压水泵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403389-FF47-6483-4884-350B7B1523C0}"/>
              </a:ext>
            </a:extLst>
          </p:cNvPr>
          <p:cNvSpPr txBox="1"/>
          <p:nvPr/>
        </p:nvSpPr>
        <p:spPr>
          <a:xfrm>
            <a:off x="1150272" y="2766743"/>
            <a:ext cx="5098128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凌鸥创芯官网：</a:t>
            </a:r>
            <a:r>
              <a:rPr lang="zh-CN" altLang="en-US" sz="1400" dirty="0">
                <a:hlinkClick r:id="rId7"/>
              </a:rPr>
              <a:t>南京凌鸥创芯电子有限公司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龙夏官网：</a:t>
            </a:r>
            <a:r>
              <a:rPr lang="zh-CN" altLang="en-US" sz="1400" dirty="0">
                <a:hlinkClick r:id="rId8"/>
              </a:rPr>
              <a:t>福建龙夏电子科技有限公司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视频介绍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调试视频教程：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待补充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0E4353-DCCA-8F60-1D46-9155FC0A14AC}"/>
              </a:ext>
            </a:extLst>
          </p:cNvPr>
          <p:cNvSpPr txBox="1"/>
          <p:nvPr/>
        </p:nvSpPr>
        <p:spPr>
          <a:xfrm>
            <a:off x="5903018" y="927839"/>
            <a:ext cx="1783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方案特点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71F020-EE95-5ABA-D706-175DB9C3A451}"/>
              </a:ext>
            </a:extLst>
          </p:cNvPr>
          <p:cNvSpPr txBox="1"/>
          <p:nvPr/>
        </p:nvSpPr>
        <p:spPr>
          <a:xfrm>
            <a:off x="1150272" y="1654042"/>
            <a:ext cx="5098128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：凌鸥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LKS32MC074D(O)F6Q8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QFN40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：龙夏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LR015N11ST10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110V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372A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1.3mΩ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449A"/>
              </a:buClr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LKS620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Vin:20-265V ,Vo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15V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A8B92-E414-5500-6B76-74E94683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46A384-1418-0FAC-197A-7E5A22AF89B9}"/>
              </a:ext>
            </a:extLst>
          </p:cNvPr>
          <p:cNvSpPr txBox="1"/>
          <p:nvPr/>
        </p:nvSpPr>
        <p:spPr>
          <a:xfrm>
            <a:off x="-1" y="514741"/>
            <a:ext cx="452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功能调试三：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ADC+CMP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双模式控制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52207A-2DF0-2351-AB8F-13091309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004945"/>
            <a:ext cx="11245027" cy="8415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C237FE-5B53-780A-B698-9B9B90134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" y="1856466"/>
            <a:ext cx="12096607" cy="226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，程序中使用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BLDC_SensorlessCtr.fir_speed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代表电机速度参考量，本质是个时间量，类似于完成一个机械周期所需要的时间，电机转速越快，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BLDC_SensorlessCtr.fir_speed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值越小。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BLDC_SensorlessCtr.fir_speed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WORK_MODE_THRESHLD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时，电机将从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模式进入比较器模式，达到更高转速。当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BLDC_SensorlessCtr.fir_speed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QUIT_CMP_THRESHLD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时，电机将退出比较器模式进入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模式下，电机最大只能跑到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占空比，只有在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模式下才能跑到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占空比。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B717DD-7978-5696-4350-57C3E9082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21317"/>
            <a:ext cx="11775520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重点：如何确定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WORK_MODE_THRESHLD 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QUIT_CMP_THRESHLD 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的大小？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540305-E499-8C7C-F9EC-623EF5A04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39508"/>
            <a:ext cx="12192000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答：在初步调试时，可以将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WORK_MODE_THRESHLD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QUIT_CMP_THRESHLD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，确保电机当前一定运行在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模式，当需要电机上升到某速度值时进入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模式，读出当前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BLDC_SensorlessCtr.fir_speed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的大小，假设值为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，为了确保电机顺利进入到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WORK_MODE_THRESHLD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可以设置为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X-5000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当需要电机降低到某速度值时退出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模式，读出当前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BLDC_SensorlessCtr.fir_speed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的大小，假设值为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QUIT_CMP_THRESHLD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可设置为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Y+5000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09480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8A6D6-239D-2CCD-7CCA-A07708399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37714B-77F8-1338-C6F0-E5CEFA504D1A}"/>
              </a:ext>
            </a:extLst>
          </p:cNvPr>
          <p:cNvSpPr txBox="1"/>
          <p:nvPr/>
        </p:nvSpPr>
        <p:spPr>
          <a:xfrm>
            <a:off x="-1" y="514741"/>
            <a:ext cx="452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功能调试四：重载启动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D133B3-2CF3-597E-D0EB-9E469A9F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19351"/>
            <a:ext cx="11642896" cy="10960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805D57-D992-3305-904C-BB4342223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2219896"/>
            <a:ext cx="11642895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，通过增大电机启动时前三拍的输出占空比来实现重载启动。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HEAVY_LOAD_START = 0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时表示关闭重载启动，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HEAVY_LOAD_START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值越大，启动电流越大，重载启动效果越好。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，同时也可以增大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FIRST_START_MIN_DUTY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，调试时应合理增大，启动电流太大可能会触发过流检测。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32101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39F2-7B74-244C-F44F-E19B0F7E3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1C9BE6-970F-200B-88FF-17396235BBCA}"/>
              </a:ext>
            </a:extLst>
          </p:cNvPr>
          <p:cNvSpPr txBox="1"/>
          <p:nvPr/>
        </p:nvSpPr>
        <p:spPr>
          <a:xfrm>
            <a:off x="-1" y="514741"/>
            <a:ext cx="452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功能调试五：恒流输出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ADC124-B0C5-3F94-FACE-0F7285345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9418"/>
            <a:ext cx="10875078" cy="1822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009A5A-B359-4FA6-85EE-156DCFFD9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3104411"/>
            <a:ext cx="11642895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，根据实际需要，设置恒流输出的最大电流值或者关闭该功能。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，当工作电流超过设置的最大值时，该功能将会降低输出占空比减小工作电流。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50891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B29C-99B3-79AD-9F19-47E54545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4AF2C0-3D88-80D0-5923-E6CADD87E38D}"/>
              </a:ext>
            </a:extLst>
          </p:cNvPr>
          <p:cNvSpPr txBox="1"/>
          <p:nvPr/>
        </p:nvSpPr>
        <p:spPr>
          <a:xfrm>
            <a:off x="0" y="679841"/>
            <a:ext cx="452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功能调试六：堵转重启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77EA77-01AE-6A97-5687-765F51A35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6617"/>
            <a:ext cx="11817399" cy="14505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1DEB38-4265-BA45-26AB-163C6531A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87177"/>
            <a:ext cx="12131505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STALL_NUMBER_STATUS = TRUE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时，发生堵转错误时延时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STALL_FAULT_RECOVER_TIME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此时无限恢复重启。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STALL_NUMBER_STATUS = FALSE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时，发生堵转错误时延时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STALL_FAULT_RECOVER_TIME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后，第一次清除堵转错误，准备第一次重启，重复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STALL_NUMBER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次，直到启动成功。如果有限次数内都启动失败，则继续保持堵转错误。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850831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B6DD-3993-50C8-FC08-4BC815579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6FD9F9-16FD-111C-A2B4-6B6D4D5A06BD}"/>
              </a:ext>
            </a:extLst>
          </p:cNvPr>
          <p:cNvSpPr txBox="1"/>
          <p:nvPr/>
        </p:nvSpPr>
        <p:spPr>
          <a:xfrm>
            <a:off x="-1" y="514741"/>
            <a:ext cx="452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功能调试七：正反转切换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A5E752-6CFB-B491-1F27-3F9562725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7704"/>
            <a:ext cx="11580073" cy="10928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461F6E-7F7B-3F97-A570-BF08F727A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80588"/>
            <a:ext cx="6580354" cy="17072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4EAFA8-BC1E-82A8-209A-FA8EC41FE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354" y="2603410"/>
            <a:ext cx="4837246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该功能的具体实现可查看该函数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Directions_Control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(void)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FD9FE2-00B7-DD0E-B6FC-9D0790343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5149" y="3923720"/>
            <a:ext cx="12257149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工作原理：正反转切换通过外部按键 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P2.10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）触发，电机运行时，按键按下后电机进入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EABS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刹车状态，停下后切换运行方向标志位再次重启。如果电机在停机状态下按下按键，将直接切换运行方向标志位。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79AD18-293B-0112-20D1-6D2DC94D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5149" y="4648493"/>
            <a:ext cx="12257149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除非有特殊要求否则不推荐在电机运行过程中切换正反转，此时切换正反转会产生较大的反电动势和刹车电流。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64930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E694-2559-7B3A-5C26-0A8BA9CB4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1F60F9-3B2D-9057-F6AF-D23AEFE3F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7732"/>
            <a:ext cx="11925300" cy="8824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ABD69F-9524-6A83-8544-236F2768407A}"/>
              </a:ext>
            </a:extLst>
          </p:cNvPr>
          <p:cNvSpPr txBox="1"/>
          <p:nvPr/>
        </p:nvSpPr>
        <p:spPr>
          <a:xfrm>
            <a:off x="0" y="707622"/>
            <a:ext cx="452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功能调试七：重叠换相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3BD5D-EFEC-3E5A-A256-11AB41916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2575" y="1990154"/>
            <a:ext cx="12257149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在方波控制中，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管从高电平切换到低电平时， 电流会突然中断， 这可能导致电流和电压的突变， 从而产生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EMI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干扰和开关损耗。 所以采用重叠换相， 在方波信号的切换过程中引入一段时间的重叠， 使得电流在切换时逐渐减小， 然后再逐渐增加， 从而减少了电流和电压的突变。 在方波信号的切换时刻之前， 提前降低功率半导体器件的导通程度， 使得电流逐渐减小。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在低速运行时，电流连续性对转矩输出的平稳性影响更大，重叠换相能够避免转矩空档区，提高低速运行的平稳性。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在换相过程中，电机绕组中的感应电流可能会产生振荡。通过重叠换相，可以利用过渡时间消散部分振荡能量，从而实现更稳定的换相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2CA105-D44E-4F44-9149-454C33839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17885"/>
            <a:ext cx="12192000" cy="15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值得注意的是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一，如果重叠时间过长，会导致绕组电流增大，从而增大铜损。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二，重叠换相需要更精确的换相检测和程序控制，当硬件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存在干扰影响反电动势信号时会导致换相出现异常，此时重叠换相功能将受到影响。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800533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9E005-35AA-021C-2687-A9F87398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3BE7F380-8413-1038-809E-9D9FA3FC58A7}"/>
              </a:ext>
            </a:extLst>
          </p:cNvPr>
          <p:cNvSpPr txBox="1"/>
          <p:nvPr/>
        </p:nvSpPr>
        <p:spPr>
          <a:xfrm>
            <a:off x="0" y="635834"/>
            <a:ext cx="3265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功能调试八：分级限流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BA0BE1-7FBB-A224-8625-7378DB03F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5944"/>
            <a:ext cx="11222831" cy="35007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321992-E4B4-2BCD-3468-8F4F6E492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1437" y="4536710"/>
            <a:ext cx="12192000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在工具类应用中，经常要使用到分级限流，当工作电流超过设置的限流并超过限流时间，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将触发过载故障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OVER_LOAD_ERROR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停机，需根据实际应用场景进行合理配置。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983009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B76CB-078F-D554-EACD-E0540006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>
            <a:extLst>
              <a:ext uri="{FF2B5EF4-FFF2-40B4-BE49-F238E27FC236}">
                <a16:creationId xmlns:a16="http://schemas.microsoft.com/office/drawing/2014/main" id="{C4C839D4-4CC4-EA8B-8B92-958590273F28}"/>
              </a:ext>
            </a:extLst>
          </p:cNvPr>
          <p:cNvSpPr txBox="1"/>
          <p:nvPr/>
        </p:nvSpPr>
        <p:spPr>
          <a:xfrm>
            <a:off x="513433" y="835858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36682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52FD307-D621-9393-F3FB-C7F8301D5E13}"/>
              </a:ext>
            </a:extLst>
          </p:cNvPr>
          <p:cNvSpPr/>
          <p:nvPr/>
        </p:nvSpPr>
        <p:spPr>
          <a:xfrm>
            <a:off x="0" y="-635"/>
            <a:ext cx="12191999" cy="685863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50000"/>
                </a:schemeClr>
              </a:gs>
              <a:gs pos="100000">
                <a:srgbClr val="24449A">
                  <a:alpha val="36000"/>
                </a:srgbClr>
              </a:gs>
              <a:gs pos="44000">
                <a:srgbClr val="1255A7">
                  <a:alpha val="82000"/>
                </a:srgbClr>
              </a:gs>
              <a:gs pos="0">
                <a:srgbClr val="0065B3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CA38BB-3A19-470D-0A16-FE2B67CCB1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" t="1" r="7410" b="-2335"/>
          <a:stretch/>
        </p:blipFill>
        <p:spPr>
          <a:xfrm>
            <a:off x="7245985" y="1614448"/>
            <a:ext cx="3128821" cy="4737100"/>
          </a:xfrm>
          <a:prstGeom prst="rect">
            <a:avLst/>
          </a:prstGeom>
          <a:effectLst>
            <a:reflection blurRad="101600" stA="52000" endA="300" endPos="23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367171-FF38-6239-76F7-11A164026707}"/>
              </a:ext>
            </a:extLst>
          </p:cNvPr>
          <p:cNvSpPr txBox="1"/>
          <p:nvPr/>
        </p:nvSpPr>
        <p:spPr>
          <a:xfrm>
            <a:off x="1278256" y="2875002"/>
            <a:ext cx="5668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2F4310-7C6C-1947-6065-FBCDE0D3BDCD}"/>
              </a:ext>
            </a:extLst>
          </p:cNvPr>
          <p:cNvSpPr txBox="1"/>
          <p:nvPr/>
        </p:nvSpPr>
        <p:spPr>
          <a:xfrm>
            <a:off x="1587500" y="419889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堵转错误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5687FB-65A8-2B72-E733-65A659E6C53F}"/>
              </a:ext>
            </a:extLst>
          </p:cNvPr>
          <p:cNvSpPr txBox="1"/>
          <p:nvPr/>
        </p:nvSpPr>
        <p:spPr>
          <a:xfrm>
            <a:off x="3193417" y="419889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AF13B4-5C8C-229C-14D2-E3E139E637CF}"/>
              </a:ext>
            </a:extLst>
          </p:cNvPr>
          <p:cNvSpPr txBox="1"/>
          <p:nvPr/>
        </p:nvSpPr>
        <p:spPr>
          <a:xfrm>
            <a:off x="1587500" y="496341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换相错误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A1C327-B681-DA5E-E30B-965D8F623621}"/>
              </a:ext>
            </a:extLst>
          </p:cNvPr>
          <p:cNvSpPr txBox="1"/>
          <p:nvPr/>
        </p:nvSpPr>
        <p:spPr>
          <a:xfrm>
            <a:off x="3193417" y="4963418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过欠压错误</a:t>
            </a:r>
          </a:p>
        </p:txBody>
      </p:sp>
    </p:spTree>
    <p:extLst>
      <p:ext uri="{BB962C8B-B14F-4D97-AF65-F5344CB8AC3E}">
        <p14:creationId xmlns:p14="http://schemas.microsoft.com/office/powerpoint/2010/main" val="179856624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DA350-9628-2621-9E44-46408F07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57BED9-F4FB-EB2F-33A8-0DA0AAD44104}"/>
              </a:ext>
            </a:extLst>
          </p:cNvPr>
          <p:cNvSpPr txBox="1"/>
          <p:nvPr/>
        </p:nvSpPr>
        <p:spPr>
          <a:xfrm>
            <a:off x="104701" y="724145"/>
            <a:ext cx="452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系统故障码定义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FB8FDA-8986-5DDB-465B-02DB2045B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2" y="1124255"/>
            <a:ext cx="11496311" cy="36962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78B6BF-93C5-710B-B246-98EAB2C7B83D}"/>
              </a:ext>
            </a:extLst>
          </p:cNvPr>
          <p:cNvSpPr txBox="1"/>
          <p:nvPr/>
        </p:nvSpPr>
        <p:spPr>
          <a:xfrm>
            <a:off x="-1" y="5035963"/>
            <a:ext cx="11545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LKS_Scope</a:t>
            </a:r>
            <a:r>
              <a:rPr lang="zh-CN" altLang="en-US" dirty="0"/>
              <a:t>读出mBLDC_CtrProc.sys_error_flg的值，无故障时该值为</a:t>
            </a:r>
            <a:r>
              <a:rPr lang="en-US" altLang="zh-CN" dirty="0"/>
              <a:t>0</a:t>
            </a:r>
            <a:r>
              <a:rPr lang="zh-CN" altLang="en-US" dirty="0"/>
              <a:t>。有故障时通过故障码查询具体故障，当电机发生多种故障时， mBLDC_CtrProc.sys_error_flg的值为多种故障码的算术和，例如同时发生过压故障和堵转故障， mBLDC_CtrProc.sys_error_flg </a:t>
            </a:r>
            <a:r>
              <a:rPr lang="en-US" altLang="zh-CN" dirty="0"/>
              <a:t>= 12</a:t>
            </a:r>
            <a:r>
              <a:rPr lang="zh-CN" altLang="en-US" dirty="0"/>
              <a:t>（</a:t>
            </a:r>
            <a:r>
              <a:rPr lang="en-US" altLang="zh-CN" dirty="0"/>
              <a:t>4+8</a:t>
            </a:r>
            <a:r>
              <a:rPr lang="zh-CN" altLang="en-US" dirty="0"/>
              <a:t>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5854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6CA53-162E-0D86-B722-20D401B7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8AF80C-1B47-71A6-7467-886DC4B84FB7}"/>
              </a:ext>
            </a:extLst>
          </p:cNvPr>
          <p:cNvSpPr txBox="1"/>
          <p:nvPr/>
        </p:nvSpPr>
        <p:spPr>
          <a:xfrm>
            <a:off x="431736" y="647912"/>
            <a:ext cx="1783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72D6B0-E1E2-5AB3-5F7C-643EFC46E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8022"/>
            <a:ext cx="12192000" cy="53677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69045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19739-1D88-C2B0-2102-0A8ACA319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9CFC02B-9191-5B73-0241-1003948A86CE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6BD159-988F-0FDB-8F62-62D4EF9FD5A2}"/>
              </a:ext>
            </a:extLst>
          </p:cNvPr>
          <p:cNvSpPr txBox="1"/>
          <p:nvPr/>
        </p:nvSpPr>
        <p:spPr>
          <a:xfrm>
            <a:off x="74585" y="723452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堵转错误（换相错误）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73C9EB-FEBD-29BE-F496-A547F8BA8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3562"/>
            <a:ext cx="10118345" cy="5704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909325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BE413-87B5-0F93-ECF1-9D386E050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426934A8-DFE9-4847-F281-EBC3966AB444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D1D602C-1792-EB36-C831-9E9907D123AA}"/>
              </a:ext>
            </a:extLst>
          </p:cNvPr>
          <p:cNvSpPr txBox="1"/>
          <p:nvPr/>
        </p:nvSpPr>
        <p:spPr>
          <a:xfrm>
            <a:off x="74585" y="723452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堵转错误（换相错误）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2BAC4E-89BD-B8AE-C32B-3A51FBE13544}"/>
              </a:ext>
            </a:extLst>
          </p:cNvPr>
          <p:cNvSpPr txBox="1"/>
          <p:nvPr/>
        </p:nvSpPr>
        <p:spPr>
          <a:xfrm>
            <a:off x="74585" y="1421703"/>
            <a:ext cx="11545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堵转检测原理：</a:t>
            </a:r>
            <a:r>
              <a:rPr lang="zh-CN" altLang="en-US" dirty="0"/>
              <a:t>电机运行时当换相标志长期不发生变化表明发生堵转，当</a:t>
            </a:r>
            <a:r>
              <a:rPr lang="en-US" altLang="zh-CN" dirty="0"/>
              <a:t>PWM</a:t>
            </a:r>
            <a:r>
              <a:rPr lang="zh-CN" altLang="en-US" dirty="0"/>
              <a:t>输出占空比大于</a:t>
            </a:r>
            <a:r>
              <a:rPr lang="en-US" altLang="zh-CN" dirty="0"/>
              <a:t>25%</a:t>
            </a:r>
            <a:r>
              <a:rPr lang="zh-CN" altLang="en-US" dirty="0"/>
              <a:t>时，堵转时间超过</a:t>
            </a:r>
            <a:r>
              <a:rPr lang="en-US" altLang="zh-CN" dirty="0"/>
              <a:t>100ms</a:t>
            </a:r>
            <a:r>
              <a:rPr lang="zh-CN" altLang="en-US" dirty="0"/>
              <a:t>报堵转错误，否则</a:t>
            </a:r>
            <a:r>
              <a:rPr lang="en-US" altLang="zh-CN" dirty="0"/>
              <a:t>2000ms</a:t>
            </a:r>
            <a:r>
              <a:rPr lang="zh-CN" altLang="en-US" dirty="0"/>
              <a:t>后报堵转错误。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1A25DA-B94C-6700-92A9-A113A36CF246}"/>
              </a:ext>
            </a:extLst>
          </p:cNvPr>
          <p:cNvSpPr txBox="1"/>
          <p:nvPr/>
        </p:nvSpPr>
        <p:spPr>
          <a:xfrm>
            <a:off x="74584" y="2202021"/>
            <a:ext cx="115451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堵转错误原因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en-US" altLang="zh-CN" b="1" dirty="0"/>
              <a:t>1</a:t>
            </a:r>
            <a:r>
              <a:rPr lang="zh-CN" altLang="en-US" b="1" dirty="0"/>
              <a:t>，启动电流太小。</a:t>
            </a:r>
            <a:r>
              <a:rPr lang="zh-CN" altLang="en-US" dirty="0"/>
              <a:t>电机启动时观察电源电流的大小，与电机规格书中空载启动电流数据相比较是否差距较大</a:t>
            </a:r>
            <a:endParaRPr lang="en-US" altLang="zh-CN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，反电动势电压太小或者某相波形异常。</a:t>
            </a:r>
            <a:r>
              <a:rPr lang="zh-CN" altLang="en-US" dirty="0"/>
              <a:t>反电动势电压幅值太小可能会导致无法判断出过零点导致换相失败。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当某相采样的反电动势电压与另外两相差距较大，表明采样波形异常。</a:t>
            </a:r>
            <a:endParaRPr lang="en-US" altLang="zh-CN" dirty="0"/>
          </a:p>
          <a:p>
            <a:r>
              <a:rPr lang="en-US" altLang="zh-CN" b="1" dirty="0"/>
              <a:t>3</a:t>
            </a:r>
            <a:r>
              <a:rPr lang="zh-CN" altLang="en-US" b="1" dirty="0"/>
              <a:t>，功率器件输出波形畸变。</a:t>
            </a:r>
            <a:r>
              <a:rPr lang="zh-CN" altLang="en-US" dirty="0"/>
              <a:t>当</a:t>
            </a:r>
            <a:r>
              <a:rPr lang="en-US" altLang="zh-CN" dirty="0"/>
              <a:t>MOS</a:t>
            </a:r>
            <a:r>
              <a:rPr lang="zh-CN" altLang="en-US" dirty="0"/>
              <a:t>管栅极驱动波形畸变会导致</a:t>
            </a:r>
            <a:r>
              <a:rPr lang="en-US" altLang="zh-CN" dirty="0"/>
              <a:t>PWM</a:t>
            </a:r>
            <a:r>
              <a:rPr lang="zh-CN" altLang="en-US" dirty="0"/>
              <a:t>输出异常造成堵转错误。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167766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D217D-2B72-C677-BDF7-E145459C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9DA8A1A4-00D6-1617-E661-6EDE94478B5F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942C19-7D0A-8055-81B4-20AB3B09C93A}"/>
              </a:ext>
            </a:extLst>
          </p:cNvPr>
          <p:cNvSpPr txBox="1"/>
          <p:nvPr/>
        </p:nvSpPr>
        <p:spPr>
          <a:xfrm>
            <a:off x="458493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过流错误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817038-2AF0-8344-16AA-F9ABF3B1BECD}"/>
              </a:ext>
            </a:extLst>
          </p:cNvPr>
          <p:cNvSpPr txBox="1"/>
          <p:nvPr/>
        </p:nvSpPr>
        <p:spPr>
          <a:xfrm>
            <a:off x="123446" y="1344921"/>
            <a:ext cx="11545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过流检测原理：查看硬件部分过流检测</a:t>
            </a:r>
            <a:r>
              <a:rPr lang="en-US" altLang="zh-CN" dirty="0"/>
              <a:t>A/B</a:t>
            </a:r>
            <a:r>
              <a:rPr lang="zh-CN" altLang="en-US" dirty="0"/>
              <a:t>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FA3A7D-17B3-A16F-9A81-8410A3546132}"/>
              </a:ext>
            </a:extLst>
          </p:cNvPr>
          <p:cNvSpPr txBox="1"/>
          <p:nvPr/>
        </p:nvSpPr>
        <p:spPr>
          <a:xfrm>
            <a:off x="123446" y="1893357"/>
            <a:ext cx="120685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过流错误原因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zh-CN" altLang="en-US" dirty="0"/>
              <a:t>过流错误主要分为两大类，</a:t>
            </a:r>
            <a:r>
              <a:rPr lang="zh-CN" altLang="en-US" b="1" dirty="0"/>
              <a:t>假过流</a:t>
            </a:r>
            <a:r>
              <a:rPr lang="zh-CN" altLang="en-US" dirty="0"/>
              <a:t>和</a:t>
            </a:r>
            <a:r>
              <a:rPr lang="zh-CN" altLang="en-US" b="1" dirty="0"/>
              <a:t>真过流</a:t>
            </a:r>
            <a:r>
              <a:rPr lang="zh-CN" altLang="en-US" dirty="0"/>
              <a:t>，以下做详细解释</a:t>
            </a:r>
            <a:endParaRPr lang="en-US" altLang="zh-CN" dirty="0"/>
          </a:p>
          <a:p>
            <a:r>
              <a:rPr lang="zh-CN" altLang="en-US" b="1" dirty="0"/>
              <a:t>假过流：</a:t>
            </a:r>
            <a:r>
              <a:rPr lang="zh-CN" altLang="en-US" dirty="0"/>
              <a:t>表示电路中并不存在真实的大电流，可能是由其他原因触发过流检测。</a:t>
            </a:r>
            <a:endParaRPr lang="en-US" altLang="zh-CN" dirty="0"/>
          </a:p>
          <a:p>
            <a:r>
              <a:rPr lang="en-US" altLang="zh-CN" dirty="0"/>
              <a:t>                  </a:t>
            </a:r>
            <a:r>
              <a:rPr lang="zh-CN" altLang="en-US" dirty="0"/>
              <a:t>电源箱上往往观察不到电流的变化，以下是可能的几个原因。</a:t>
            </a:r>
            <a:endParaRPr lang="en-US" altLang="zh-CN" dirty="0"/>
          </a:p>
          <a:p>
            <a:r>
              <a:rPr lang="en-US" altLang="zh-CN" dirty="0"/>
              <a:t>                1</a:t>
            </a:r>
            <a:r>
              <a:rPr lang="zh-CN" altLang="en-US" dirty="0"/>
              <a:t>，由于</a:t>
            </a:r>
            <a:r>
              <a:rPr lang="en-US" altLang="zh-CN" dirty="0"/>
              <a:t>PCB Layout</a:t>
            </a:r>
            <a:r>
              <a:rPr lang="zh-CN" altLang="en-US" dirty="0"/>
              <a:t>或其他原因，导致母线区域的干扰很大，电机启动时的电流叠加上该干扰触发过流。</a:t>
            </a:r>
            <a:endParaRPr lang="en-US" altLang="zh-CN" dirty="0"/>
          </a:p>
          <a:p>
            <a:r>
              <a:rPr lang="en-US" altLang="zh-CN" dirty="0"/>
              <a:t>                2</a:t>
            </a:r>
            <a:r>
              <a:rPr lang="zh-CN" altLang="en-US" dirty="0"/>
              <a:t>，</a:t>
            </a:r>
            <a:r>
              <a:rPr lang="en-US" altLang="zh-CN" dirty="0"/>
              <a:t>OPA3</a:t>
            </a:r>
            <a:r>
              <a:rPr lang="zh-CN" altLang="en-US" dirty="0"/>
              <a:t>放大倍数过大，母线电流信号经过不合理的放大后触发过流。</a:t>
            </a:r>
            <a:endParaRPr lang="en-US" altLang="zh-CN" dirty="0"/>
          </a:p>
          <a:p>
            <a:r>
              <a:rPr lang="en-US" altLang="zh-CN" dirty="0"/>
              <a:t>                3</a:t>
            </a:r>
            <a:r>
              <a:rPr lang="zh-CN" altLang="en-US" dirty="0"/>
              <a:t>，比较器负端连接的</a:t>
            </a:r>
            <a:r>
              <a:rPr lang="en-US" altLang="zh-CN" dirty="0"/>
              <a:t>DAC</a:t>
            </a:r>
            <a:r>
              <a:rPr lang="zh-CN" altLang="en-US" dirty="0"/>
              <a:t>输出电压设置的过小，很容易触发过流。</a:t>
            </a:r>
            <a:endParaRPr lang="en-US" altLang="zh-CN" dirty="0"/>
          </a:p>
          <a:p>
            <a:r>
              <a:rPr lang="zh-CN" altLang="en-US" b="1" dirty="0"/>
              <a:t>真过流：</a:t>
            </a:r>
            <a:r>
              <a:rPr lang="zh-CN" altLang="en-US" dirty="0"/>
              <a:t>表示电路中确实存在真实的大电流，该大电流直接触发过流检测。</a:t>
            </a:r>
            <a:endParaRPr lang="en-US" altLang="zh-CN" dirty="0"/>
          </a:p>
          <a:p>
            <a:r>
              <a:rPr lang="zh-CN" altLang="en-US" dirty="0"/>
              <a:t>                  电源箱可直接观察到电源变化，以下是可能的几个原因</a:t>
            </a:r>
            <a:endParaRPr lang="en-US" altLang="zh-CN" dirty="0"/>
          </a:p>
          <a:p>
            <a:r>
              <a:rPr lang="en-US" altLang="zh-CN" dirty="0"/>
              <a:t>                  1</a:t>
            </a:r>
            <a:r>
              <a:rPr lang="zh-CN" altLang="en-US" dirty="0"/>
              <a:t>，电机启动时直接报过流错误，可能是启动电流太大触发过流。 </a:t>
            </a:r>
            <a:endParaRPr lang="en-US" altLang="zh-CN" dirty="0"/>
          </a:p>
          <a:p>
            <a:r>
              <a:rPr lang="en-US" altLang="zh-CN" dirty="0"/>
              <a:t>                  2</a:t>
            </a:r>
            <a:r>
              <a:rPr lang="zh-CN" altLang="en-US" dirty="0"/>
              <a:t>，电机运行时工作电流过大触发过流。</a:t>
            </a:r>
            <a:endParaRPr lang="en-US" altLang="zh-CN" dirty="0"/>
          </a:p>
          <a:p>
            <a:r>
              <a:rPr lang="en-US" altLang="zh-CN" dirty="0"/>
              <a:t>                  3</a:t>
            </a:r>
            <a:r>
              <a:rPr lang="zh-CN" altLang="en-US" dirty="0"/>
              <a:t>，电机堵转时电流飙升触发过流。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05270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EBA96-BD89-6C57-8812-7BA2A0615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43943B0-CFD8-756E-CD11-BEEF2DE14597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D691BA-CB81-7C62-1424-5B0C9A344083}"/>
              </a:ext>
            </a:extLst>
          </p:cNvPr>
          <p:cNvSpPr txBox="1"/>
          <p:nvPr/>
        </p:nvSpPr>
        <p:spPr>
          <a:xfrm>
            <a:off x="323413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其他错误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D5BBC0-B52B-70B0-2B19-5F9D94809F0F}"/>
              </a:ext>
            </a:extLst>
          </p:cNvPr>
          <p:cNvSpPr txBox="1"/>
          <p:nvPr/>
        </p:nvSpPr>
        <p:spPr>
          <a:xfrm>
            <a:off x="323413" y="1226258"/>
            <a:ext cx="11545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BLDC</a:t>
            </a:r>
            <a:r>
              <a:rPr lang="zh-CN" altLang="en-US" dirty="0"/>
              <a:t>电机调试中出现最多的是堵转错误和过流错误，其他错误这里只做简要说明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AF6763-EDFE-5B8E-40B2-7F3E9178B8F3}"/>
              </a:ext>
            </a:extLst>
          </p:cNvPr>
          <p:cNvSpPr txBox="1"/>
          <p:nvPr/>
        </p:nvSpPr>
        <p:spPr>
          <a:xfrm>
            <a:off x="323413" y="1755586"/>
            <a:ext cx="11545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直流偏置错误原因：硬件电路存在异常或损坏，例如</a:t>
            </a:r>
            <a:r>
              <a:rPr lang="en-US" altLang="zh-CN" dirty="0"/>
              <a:t>MOS</a:t>
            </a:r>
            <a:r>
              <a:rPr lang="zh-CN" altLang="en-US" dirty="0"/>
              <a:t>击穿等其他原因。</a:t>
            </a:r>
            <a:endParaRPr lang="en-US" altLang="zh-CN" dirty="0"/>
          </a:p>
          <a:p>
            <a:r>
              <a:rPr lang="zh-CN" altLang="en-US" dirty="0"/>
              <a:t>过欠压错误原因：母线电压波动过大。</a:t>
            </a:r>
            <a:endParaRPr lang="en-US" altLang="zh-CN" dirty="0"/>
          </a:p>
          <a:p>
            <a:r>
              <a:rPr lang="zh-CN" altLang="en-US" dirty="0"/>
              <a:t>缺相故障原因：相线丢失或者检测阈值设置太小。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39319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0AE9F-2C6E-AC61-B53D-539E8634D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C9087EC3-B7D6-6DB4-46AC-C61B592C289E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94A43A-CFE0-D7D4-4BBF-28AC2C3DBC01}"/>
              </a:ext>
            </a:extLst>
          </p:cNvPr>
          <p:cNvSpPr txBox="1"/>
          <p:nvPr/>
        </p:nvSpPr>
        <p:spPr>
          <a:xfrm>
            <a:off x="423593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 Layout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2BC097-EB12-A7CB-EE4F-13AF95295034}"/>
              </a:ext>
            </a:extLst>
          </p:cNvPr>
          <p:cNvSpPr txBox="1"/>
          <p:nvPr/>
        </p:nvSpPr>
        <p:spPr>
          <a:xfrm>
            <a:off x="633183" y="1538771"/>
            <a:ext cx="9082317" cy="1987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6B6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OPA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部分必须差分走线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6B6"/>
              </a:buClr>
              <a:buFont typeface="Wingdings" panose="05000000000000000000" pitchFamily="2" charset="2"/>
              <a:buChar char="Ø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驱动信号尽量避免过孔走线，防止驱动信号发生畸变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6B6"/>
              </a:buClr>
              <a:buFont typeface="Wingdings" panose="05000000000000000000" pitchFamily="2" charset="2"/>
              <a:buChar char="Ø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SWCLK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等其他高速信号线尽量原理其他信号线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6B6"/>
              </a:buClr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待补充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08129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33804-E9BC-32B9-2F50-8FAF30997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FAC1AD8-36EB-7E48-1B9C-3318527F7A60}"/>
              </a:ext>
            </a:extLst>
          </p:cNvPr>
          <p:cNvSpPr txBox="1"/>
          <p:nvPr/>
        </p:nvSpPr>
        <p:spPr>
          <a:xfrm>
            <a:off x="536438" y="738654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>
              <a:solidFill>
                <a:srgbClr val="2444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DA5363B-90D8-6138-545E-78E701D07378}"/>
              </a:ext>
            </a:extLst>
          </p:cNvPr>
          <p:cNvSpPr txBox="1"/>
          <p:nvPr/>
        </p:nvSpPr>
        <p:spPr>
          <a:xfrm>
            <a:off x="536438" y="817235"/>
            <a:ext cx="294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版本更新日志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425FE6-A36C-04BE-2798-F330C99C994B}"/>
              </a:ext>
            </a:extLst>
          </p:cNvPr>
          <p:cNvSpPr txBox="1"/>
          <p:nvPr/>
        </p:nvSpPr>
        <p:spPr>
          <a:xfrm>
            <a:off x="711764" y="1438759"/>
            <a:ext cx="10911117" cy="248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6B6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V1.00-20241005: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初稿完成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6B6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V1.01-20241115: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增加硬件部分介绍，增加错误分析，增加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 Layout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6B6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V1.02-20241203: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软件部分增加速度环转速测量介绍，增加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074D BLDC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原理图高清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Clr>
                <a:srgbClr val="0066B6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V1.03-20241224: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增加重叠换相功能说明，增加分级限流功能说明，修改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ADC+CMP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双模式部分陈述。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66B6"/>
              </a:buClr>
              <a:buFont typeface="Wingdings" panose="05000000000000000000" pitchFamily="2" charset="2"/>
              <a:buChar char="Ø"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43037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E95075-70E6-4CB3-0F9D-CD3D1438601D}"/>
              </a:ext>
            </a:extLst>
          </p:cNvPr>
          <p:cNvSpPr/>
          <p:nvPr/>
        </p:nvSpPr>
        <p:spPr>
          <a:xfrm>
            <a:off x="0" y="-635"/>
            <a:ext cx="12192000" cy="6858000"/>
          </a:xfrm>
          <a:prstGeom prst="rect">
            <a:avLst/>
          </a:prstGeom>
          <a:gradFill>
            <a:gsLst>
              <a:gs pos="56000">
                <a:schemeClr val="bg1">
                  <a:alpha val="95000"/>
                </a:schemeClr>
              </a:gs>
              <a:gs pos="100000">
                <a:srgbClr val="F8F8F8">
                  <a:alpha val="61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7B005B0-61A0-94B3-9308-3B3DF8646720}"/>
              </a:ext>
            </a:extLst>
          </p:cNvPr>
          <p:cNvGrpSpPr/>
          <p:nvPr/>
        </p:nvGrpSpPr>
        <p:grpSpPr>
          <a:xfrm>
            <a:off x="749175" y="4985584"/>
            <a:ext cx="5761355" cy="891540"/>
            <a:chOff x="978" y="2062"/>
            <a:chExt cx="9073" cy="140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5C6FEAF-02F6-09C6-4971-0D33845BBEAF}"/>
                </a:ext>
              </a:extLst>
            </p:cNvPr>
            <p:cNvSpPr/>
            <p:nvPr/>
          </p:nvSpPr>
          <p:spPr>
            <a:xfrm>
              <a:off x="978" y="2062"/>
              <a:ext cx="1404" cy="1404"/>
            </a:xfrm>
            <a:prstGeom prst="ellipse">
              <a:avLst/>
            </a:prstGeom>
            <a:noFill/>
            <a:ln>
              <a:solidFill>
                <a:srgbClr val="2444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81DF431-EAE8-7CC6-BCDE-A2AAA5733451}"/>
                </a:ext>
              </a:extLst>
            </p:cNvPr>
            <p:cNvGrpSpPr/>
            <p:nvPr/>
          </p:nvGrpSpPr>
          <p:grpSpPr>
            <a:xfrm>
              <a:off x="2623" y="2209"/>
              <a:ext cx="7428" cy="1113"/>
              <a:chOff x="8722" y="1099"/>
              <a:chExt cx="10633" cy="1113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B6BC1E5-2B28-0717-8573-B6FD54289926}"/>
                  </a:ext>
                </a:extLst>
              </p:cNvPr>
              <p:cNvSpPr txBox="1"/>
              <p:nvPr/>
            </p:nvSpPr>
            <p:spPr>
              <a:xfrm>
                <a:off x="8722" y="1099"/>
                <a:ext cx="230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企业地址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1D5D162-0B04-357C-DB86-7636F9A559BD}"/>
                  </a:ext>
                </a:extLst>
              </p:cNvPr>
              <p:cNvSpPr txBox="1"/>
              <p:nvPr/>
            </p:nvSpPr>
            <p:spPr>
              <a:xfrm>
                <a:off x="8722" y="1679"/>
                <a:ext cx="10633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60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福州市鼓楼区软件大道</a:t>
                </a:r>
                <a:r>
                  <a:rPr lang="en-US" altLang="zh-CN" sz="160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89</a:t>
                </a:r>
                <a:r>
                  <a:rPr lang="zh-CN" altLang="en-US" sz="160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号软件园</a:t>
                </a:r>
                <a:r>
                  <a:rPr lang="en-US" altLang="zh-CN" sz="160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</a:t>
                </a:r>
                <a:r>
                  <a:rPr lang="zh-CN" altLang="en-US" sz="160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区</a:t>
                </a:r>
                <a:r>
                  <a:rPr lang="en-US" altLang="zh-CN" sz="160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32</a:t>
                </a:r>
                <a:r>
                  <a:rPr lang="zh-CN" altLang="en-US" sz="160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号楼</a:t>
                </a:r>
                <a:r>
                  <a:rPr lang="en-US" altLang="zh-CN" sz="160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5</a:t>
                </a:r>
                <a:r>
                  <a:rPr lang="zh-CN" altLang="en-US" sz="160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层</a:t>
                </a:r>
                <a:endParaRPr lang="en-US" altLang="zh-CN" sz="160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32" name="Freeform 99">
              <a:extLst>
                <a:ext uri="{FF2B5EF4-FFF2-40B4-BE49-F238E27FC236}">
                  <a16:creationId xmlns:a16="http://schemas.microsoft.com/office/drawing/2014/main" id="{38FC01D4-4E95-1270-DB7D-9CFB30A1B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7" y="2362"/>
              <a:ext cx="746" cy="803"/>
            </a:xfrm>
            <a:custGeom>
              <a:avLst/>
              <a:gdLst>
                <a:gd name="T0" fmla="*/ 50 w 50"/>
                <a:gd name="T1" fmla="*/ 14 h 54"/>
                <a:gd name="T2" fmla="*/ 50 w 50"/>
                <a:gd name="T3" fmla="*/ 16 h 54"/>
                <a:gd name="T4" fmla="*/ 48 w 50"/>
                <a:gd name="T5" fmla="*/ 52 h 54"/>
                <a:gd name="T6" fmla="*/ 7 w 50"/>
                <a:gd name="T7" fmla="*/ 54 h 54"/>
                <a:gd name="T8" fmla="*/ 0 w 50"/>
                <a:gd name="T9" fmla="*/ 47 h 54"/>
                <a:gd name="T10" fmla="*/ 2 w 50"/>
                <a:gd name="T11" fmla="*/ 11 h 54"/>
                <a:gd name="T12" fmla="*/ 24 w 50"/>
                <a:gd name="T13" fmla="*/ 9 h 54"/>
                <a:gd name="T14" fmla="*/ 27 w 50"/>
                <a:gd name="T15" fmla="*/ 4 h 54"/>
                <a:gd name="T16" fmla="*/ 45 w 50"/>
                <a:gd name="T17" fmla="*/ 4 h 54"/>
                <a:gd name="T18" fmla="*/ 49 w 50"/>
                <a:gd name="T19" fmla="*/ 13 h 54"/>
                <a:gd name="T20" fmla="*/ 36 w 50"/>
                <a:gd name="T21" fmla="*/ 7 h 54"/>
                <a:gd name="T22" fmla="*/ 43 w 50"/>
                <a:gd name="T23" fmla="*/ 13 h 54"/>
                <a:gd name="T24" fmla="*/ 36 w 50"/>
                <a:gd name="T25" fmla="*/ 19 h 54"/>
                <a:gd name="T26" fmla="*/ 30 w 50"/>
                <a:gd name="T27" fmla="*/ 13 h 54"/>
                <a:gd name="T28" fmla="*/ 36 w 50"/>
                <a:gd name="T29" fmla="*/ 7 h 54"/>
                <a:gd name="T30" fmla="*/ 39 w 50"/>
                <a:gd name="T31" fmla="*/ 10 h 54"/>
                <a:gd name="T32" fmla="*/ 34 w 50"/>
                <a:gd name="T33" fmla="*/ 10 h 54"/>
                <a:gd name="T34" fmla="*/ 34 w 50"/>
                <a:gd name="T35" fmla="*/ 16 h 54"/>
                <a:gd name="T36" fmla="*/ 39 w 50"/>
                <a:gd name="T37" fmla="*/ 16 h 54"/>
                <a:gd name="T38" fmla="*/ 39 w 50"/>
                <a:gd name="T39" fmla="*/ 10 h 54"/>
                <a:gd name="T40" fmla="*/ 24 w 50"/>
                <a:gd name="T41" fmla="*/ 13 h 54"/>
                <a:gd name="T42" fmla="*/ 5 w 50"/>
                <a:gd name="T43" fmla="*/ 14 h 54"/>
                <a:gd name="T44" fmla="*/ 4 w 50"/>
                <a:gd name="T45" fmla="*/ 47 h 54"/>
                <a:gd name="T46" fmla="*/ 7 w 50"/>
                <a:gd name="T47" fmla="*/ 50 h 54"/>
                <a:gd name="T48" fmla="*/ 45 w 50"/>
                <a:gd name="T49" fmla="*/ 49 h 54"/>
                <a:gd name="T50" fmla="*/ 46 w 50"/>
                <a:gd name="T51" fmla="*/ 21 h 54"/>
                <a:gd name="T52" fmla="*/ 37 w 50"/>
                <a:gd name="T53" fmla="*/ 29 h 54"/>
                <a:gd name="T54" fmla="*/ 35 w 50"/>
                <a:gd name="T55" fmla="*/ 29 h 54"/>
                <a:gd name="T56" fmla="*/ 35 w 50"/>
                <a:gd name="T57" fmla="*/ 29 h 54"/>
                <a:gd name="T58" fmla="*/ 26 w 50"/>
                <a:gd name="T59" fmla="*/ 20 h 54"/>
                <a:gd name="T60" fmla="*/ 44 w 50"/>
                <a:gd name="T61" fmla="*/ 5 h 54"/>
                <a:gd name="T62" fmla="*/ 36 w 50"/>
                <a:gd name="T63" fmla="*/ 2 h 54"/>
                <a:gd name="T64" fmla="*/ 29 w 50"/>
                <a:gd name="T65" fmla="*/ 5 h 54"/>
                <a:gd name="T66" fmla="*/ 28 w 50"/>
                <a:gd name="T67" fmla="*/ 19 h 54"/>
                <a:gd name="T68" fmla="*/ 33 w 50"/>
                <a:gd name="T69" fmla="*/ 23 h 54"/>
                <a:gd name="T70" fmla="*/ 40 w 50"/>
                <a:gd name="T71" fmla="*/ 23 h 54"/>
                <a:gd name="T72" fmla="*/ 45 w 50"/>
                <a:gd name="T73" fmla="*/ 19 h 54"/>
                <a:gd name="T74" fmla="*/ 44 w 50"/>
                <a:gd name="T75" fmla="*/ 5 h 54"/>
                <a:gd name="T76" fmla="*/ 44 w 50"/>
                <a:gd name="T77" fmla="*/ 5 h 54"/>
                <a:gd name="T78" fmla="*/ 29 w 50"/>
                <a:gd name="T79" fmla="*/ 27 h 54"/>
                <a:gd name="T80" fmla="*/ 30 w 50"/>
                <a:gd name="T81" fmla="*/ 29 h 54"/>
                <a:gd name="T82" fmla="*/ 34 w 50"/>
                <a:gd name="T83" fmla="*/ 39 h 54"/>
                <a:gd name="T84" fmla="*/ 43 w 50"/>
                <a:gd name="T85" fmla="*/ 31 h 54"/>
                <a:gd name="T86" fmla="*/ 35 w 50"/>
                <a:gd name="T87" fmla="*/ 40 h 54"/>
                <a:gd name="T88" fmla="*/ 38 w 50"/>
                <a:gd name="T89" fmla="*/ 45 h 54"/>
                <a:gd name="T90" fmla="*/ 33 w 50"/>
                <a:gd name="T91" fmla="*/ 41 h 54"/>
                <a:gd name="T92" fmla="*/ 33 w 50"/>
                <a:gd name="T93" fmla="*/ 41 h 54"/>
                <a:gd name="T94" fmla="*/ 33 w 50"/>
                <a:gd name="T95" fmla="*/ 41 h 54"/>
                <a:gd name="T96" fmla="*/ 33 w 50"/>
                <a:gd name="T97" fmla="*/ 41 h 54"/>
                <a:gd name="T98" fmla="*/ 12 w 50"/>
                <a:gd name="T99" fmla="*/ 47 h 54"/>
                <a:gd name="T100" fmla="*/ 10 w 50"/>
                <a:gd name="T101" fmla="*/ 45 h 54"/>
                <a:gd name="T102" fmla="*/ 18 w 50"/>
                <a:gd name="T103" fmla="*/ 27 h 54"/>
                <a:gd name="T104" fmla="*/ 8 w 50"/>
                <a:gd name="T105" fmla="*/ 36 h 54"/>
                <a:gd name="T106" fmla="*/ 17 w 50"/>
                <a:gd name="T107" fmla="*/ 25 h 54"/>
                <a:gd name="T108" fmla="*/ 11 w 50"/>
                <a:gd name="T109" fmla="*/ 18 h 54"/>
                <a:gd name="T110" fmla="*/ 19 w 50"/>
                <a:gd name="T111" fmla="*/ 24 h 54"/>
                <a:gd name="T112" fmla="*/ 19 w 50"/>
                <a:gd name="T113" fmla="*/ 24 h 54"/>
                <a:gd name="T114" fmla="*/ 19 w 50"/>
                <a:gd name="T115" fmla="*/ 24 h 54"/>
                <a:gd name="T116" fmla="*/ 29 w 50"/>
                <a:gd name="T117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" h="54">
                  <a:moveTo>
                    <a:pt x="49" y="13"/>
                  </a:moveTo>
                  <a:cubicBezTo>
                    <a:pt x="49" y="13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6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0" y="49"/>
                    <a:pt x="49" y="51"/>
                    <a:pt x="48" y="52"/>
                  </a:cubicBezTo>
                  <a:cubicBezTo>
                    <a:pt x="46" y="53"/>
                    <a:pt x="45" y="54"/>
                    <a:pt x="43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5" y="54"/>
                    <a:pt x="3" y="53"/>
                    <a:pt x="2" y="52"/>
                  </a:cubicBezTo>
                  <a:cubicBezTo>
                    <a:pt x="0" y="51"/>
                    <a:pt x="0" y="49"/>
                    <a:pt x="0" y="4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3" y="10"/>
                    <a:pt x="5" y="9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30" y="1"/>
                    <a:pt x="33" y="0"/>
                    <a:pt x="36" y="0"/>
                  </a:cubicBezTo>
                  <a:cubicBezTo>
                    <a:pt x="40" y="0"/>
                    <a:pt x="43" y="1"/>
                    <a:pt x="45" y="4"/>
                  </a:cubicBezTo>
                  <a:cubicBezTo>
                    <a:pt x="48" y="6"/>
                    <a:pt x="49" y="9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36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2" y="9"/>
                    <a:pt x="43" y="11"/>
                    <a:pt x="43" y="13"/>
                  </a:cubicBezTo>
                  <a:cubicBezTo>
                    <a:pt x="43" y="14"/>
                    <a:pt x="42" y="16"/>
                    <a:pt x="41" y="17"/>
                  </a:cubicBezTo>
                  <a:cubicBezTo>
                    <a:pt x="40" y="18"/>
                    <a:pt x="38" y="19"/>
                    <a:pt x="36" y="19"/>
                  </a:cubicBezTo>
                  <a:cubicBezTo>
                    <a:pt x="35" y="19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ubicBezTo>
                    <a:pt x="30" y="11"/>
                    <a:pt x="31" y="9"/>
                    <a:pt x="32" y="8"/>
                  </a:cubicBezTo>
                  <a:cubicBezTo>
                    <a:pt x="33" y="7"/>
                    <a:pt x="35" y="7"/>
                    <a:pt x="36" y="7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7" y="9"/>
                    <a:pt x="36" y="9"/>
                  </a:cubicBezTo>
                  <a:cubicBezTo>
                    <a:pt x="35" y="9"/>
                    <a:pt x="34" y="9"/>
                    <a:pt x="34" y="10"/>
                  </a:cubicBezTo>
                  <a:cubicBezTo>
                    <a:pt x="33" y="11"/>
                    <a:pt x="32" y="12"/>
                    <a:pt x="32" y="13"/>
                  </a:cubicBezTo>
                  <a:cubicBezTo>
                    <a:pt x="32" y="14"/>
                    <a:pt x="33" y="15"/>
                    <a:pt x="34" y="16"/>
                  </a:cubicBezTo>
                  <a:cubicBezTo>
                    <a:pt x="34" y="16"/>
                    <a:pt x="35" y="17"/>
                    <a:pt x="36" y="17"/>
                  </a:cubicBezTo>
                  <a:cubicBezTo>
                    <a:pt x="37" y="17"/>
                    <a:pt x="38" y="16"/>
                    <a:pt x="39" y="16"/>
                  </a:cubicBezTo>
                  <a:cubicBezTo>
                    <a:pt x="40" y="15"/>
                    <a:pt x="40" y="14"/>
                    <a:pt x="40" y="13"/>
                  </a:cubicBezTo>
                  <a:cubicBezTo>
                    <a:pt x="40" y="12"/>
                    <a:pt x="40" y="11"/>
                    <a:pt x="39" y="10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4" y="49"/>
                    <a:pt x="5" y="49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0"/>
                    <a:pt x="44" y="50"/>
                    <a:pt x="45" y="49"/>
                  </a:cubicBezTo>
                  <a:cubicBezTo>
                    <a:pt x="46" y="49"/>
                    <a:pt x="46" y="48"/>
                    <a:pt x="46" y="4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3"/>
                    <a:pt x="43" y="24"/>
                    <a:pt x="41" y="24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9" y="24"/>
                    <a:pt x="27" y="22"/>
                    <a:pt x="26" y="20"/>
                  </a:cubicBezTo>
                  <a:cubicBezTo>
                    <a:pt x="25" y="18"/>
                    <a:pt x="24" y="15"/>
                    <a:pt x="24" y="13"/>
                  </a:cubicBezTo>
                  <a:close/>
                  <a:moveTo>
                    <a:pt x="44" y="5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2" y="3"/>
                    <a:pt x="39" y="2"/>
                    <a:pt x="36" y="2"/>
                  </a:cubicBezTo>
                  <a:cubicBezTo>
                    <a:pt x="34" y="2"/>
                    <a:pt x="31" y="3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7" y="7"/>
                    <a:pt x="26" y="10"/>
                    <a:pt x="26" y="13"/>
                  </a:cubicBezTo>
                  <a:cubicBezTo>
                    <a:pt x="26" y="15"/>
                    <a:pt x="27" y="17"/>
                    <a:pt x="28" y="19"/>
                  </a:cubicBezTo>
                  <a:cubicBezTo>
                    <a:pt x="29" y="20"/>
                    <a:pt x="31" y="22"/>
                    <a:pt x="33" y="22"/>
                  </a:cubicBezTo>
                  <a:cubicBezTo>
                    <a:pt x="33" y="22"/>
                    <a:pt x="33" y="23"/>
                    <a:pt x="33" y="23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2"/>
                    <a:pt x="40" y="22"/>
                  </a:cubicBezTo>
                  <a:cubicBezTo>
                    <a:pt x="42" y="22"/>
                    <a:pt x="44" y="20"/>
                    <a:pt x="45" y="19"/>
                  </a:cubicBezTo>
                  <a:cubicBezTo>
                    <a:pt x="46" y="17"/>
                    <a:pt x="47" y="15"/>
                    <a:pt x="47" y="13"/>
                  </a:cubicBezTo>
                  <a:cubicBezTo>
                    <a:pt x="47" y="10"/>
                    <a:pt x="46" y="7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lose/>
                  <a:moveTo>
                    <a:pt x="29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30" y="27"/>
                    <a:pt x="30" y="27"/>
                  </a:cubicBezTo>
                  <a:cubicBezTo>
                    <a:pt x="31" y="28"/>
                    <a:pt x="31" y="28"/>
                    <a:pt x="30" y="29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2" y="31"/>
                    <a:pt x="43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4"/>
                    <a:pt x="38" y="45"/>
                  </a:cubicBezTo>
                  <a:cubicBezTo>
                    <a:pt x="37" y="45"/>
                    <a:pt x="37" y="45"/>
                    <a:pt x="36" y="45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1" y="48"/>
                    <a:pt x="10" y="47"/>
                  </a:cubicBezTo>
                  <a:cubicBezTo>
                    <a:pt x="10" y="47"/>
                    <a:pt x="10" y="46"/>
                    <a:pt x="10" y="45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8" y="36"/>
                    <a:pt x="8" y="36"/>
                  </a:cubicBezTo>
                  <a:cubicBezTo>
                    <a:pt x="7" y="35"/>
                    <a:pt x="7" y="34"/>
                    <a:pt x="8" y="3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7"/>
                    <a:pt x="12" y="17"/>
                    <a:pt x="13" y="1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9" y="27"/>
                    <a:pt x="29" y="27"/>
                    <a:pt x="29" y="27"/>
                  </a:cubicBezTo>
                  <a:close/>
                </a:path>
              </a:pathLst>
            </a:custGeom>
            <a:solidFill>
              <a:srgbClr val="244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725"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F2ECAE-5A28-9F2A-6CFE-D4DDE443CA5C}"/>
              </a:ext>
            </a:extLst>
          </p:cNvPr>
          <p:cNvGrpSpPr/>
          <p:nvPr/>
        </p:nvGrpSpPr>
        <p:grpSpPr>
          <a:xfrm>
            <a:off x="749175" y="3553024"/>
            <a:ext cx="4638675" cy="891540"/>
            <a:chOff x="978" y="4088"/>
            <a:chExt cx="7305" cy="140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B20377C-B0B9-538D-0712-9BA0ACEF612D}"/>
                </a:ext>
              </a:extLst>
            </p:cNvPr>
            <p:cNvGrpSpPr/>
            <p:nvPr/>
          </p:nvGrpSpPr>
          <p:grpSpPr>
            <a:xfrm>
              <a:off x="2623" y="4212"/>
              <a:ext cx="5660" cy="1161"/>
              <a:chOff x="8722" y="4725"/>
              <a:chExt cx="8225" cy="1161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89AEF43-8157-5BDF-4508-69CE55E3D67A}"/>
                  </a:ext>
                </a:extLst>
              </p:cNvPr>
              <p:cNvSpPr txBox="1"/>
              <p:nvPr/>
            </p:nvSpPr>
            <p:spPr>
              <a:xfrm>
                <a:off x="8722" y="4725"/>
                <a:ext cx="822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联系电话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B29907F-4CBF-F871-4FCF-84ABFEB44766}"/>
                  </a:ext>
                </a:extLst>
              </p:cNvPr>
              <p:cNvSpPr txBox="1"/>
              <p:nvPr/>
            </p:nvSpPr>
            <p:spPr>
              <a:xfrm>
                <a:off x="8722" y="5353"/>
                <a:ext cx="4951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0591-87767244</a:t>
                </a:r>
                <a:endParaRPr lang="en-US" altLang="zh-CN" sz="160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9D17E46E-1BD5-AC5D-EFF1-087AA08F1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1" y="4439"/>
              <a:ext cx="698" cy="704"/>
            </a:xfrm>
            <a:custGeom>
              <a:avLst/>
              <a:gdLst>
                <a:gd name="T0" fmla="*/ 20 w 51"/>
                <a:gd name="T1" fmla="*/ 11 h 51"/>
                <a:gd name="T2" fmla="*/ 20 w 51"/>
                <a:gd name="T3" fmla="*/ 16 h 51"/>
                <a:gd name="T4" fmla="*/ 19 w 51"/>
                <a:gd name="T5" fmla="*/ 18 h 51"/>
                <a:gd name="T6" fmla="*/ 21 w 51"/>
                <a:gd name="T7" fmla="*/ 30 h 51"/>
                <a:gd name="T8" fmla="*/ 27 w 51"/>
                <a:gd name="T9" fmla="*/ 35 h 51"/>
                <a:gd name="T10" fmla="*/ 33 w 51"/>
                <a:gd name="T11" fmla="*/ 32 h 51"/>
                <a:gd name="T12" fmla="*/ 36 w 51"/>
                <a:gd name="T13" fmla="*/ 30 h 51"/>
                <a:gd name="T14" fmla="*/ 38 w 51"/>
                <a:gd name="T15" fmla="*/ 30 h 51"/>
                <a:gd name="T16" fmla="*/ 49 w 51"/>
                <a:gd name="T17" fmla="*/ 38 h 51"/>
                <a:gd name="T18" fmla="*/ 51 w 51"/>
                <a:gd name="T19" fmla="*/ 42 h 51"/>
                <a:gd name="T20" fmla="*/ 50 w 51"/>
                <a:gd name="T21" fmla="*/ 46 h 51"/>
                <a:gd name="T22" fmla="*/ 44 w 51"/>
                <a:gd name="T23" fmla="*/ 49 h 51"/>
                <a:gd name="T24" fmla="*/ 2 w 51"/>
                <a:gd name="T25" fmla="*/ 23 h 51"/>
                <a:gd name="T26" fmla="*/ 4 w 51"/>
                <a:gd name="T27" fmla="*/ 4 h 51"/>
                <a:gd name="T28" fmla="*/ 7 w 51"/>
                <a:gd name="T29" fmla="*/ 0 h 51"/>
                <a:gd name="T30" fmla="*/ 11 w 51"/>
                <a:gd name="T31" fmla="*/ 0 h 51"/>
                <a:gd name="T32" fmla="*/ 17 w 51"/>
                <a:gd name="T33" fmla="*/ 13 h 51"/>
                <a:gd name="T34" fmla="*/ 9 w 51"/>
                <a:gd name="T35" fmla="*/ 4 h 51"/>
                <a:gd name="T36" fmla="*/ 9 w 51"/>
                <a:gd name="T37" fmla="*/ 4 h 51"/>
                <a:gd name="T38" fmla="*/ 8 w 51"/>
                <a:gd name="T39" fmla="*/ 4 h 51"/>
                <a:gd name="T40" fmla="*/ 6 w 51"/>
                <a:gd name="T41" fmla="*/ 22 h 51"/>
                <a:gd name="T42" fmla="*/ 43 w 51"/>
                <a:gd name="T43" fmla="*/ 45 h 51"/>
                <a:gd name="T44" fmla="*/ 47 w 51"/>
                <a:gd name="T45" fmla="*/ 43 h 51"/>
                <a:gd name="T46" fmla="*/ 47 w 51"/>
                <a:gd name="T47" fmla="*/ 42 h 51"/>
                <a:gd name="T48" fmla="*/ 47 w 51"/>
                <a:gd name="T49" fmla="*/ 42 h 51"/>
                <a:gd name="T50" fmla="*/ 37 w 51"/>
                <a:gd name="T51" fmla="*/ 34 h 51"/>
                <a:gd name="T52" fmla="*/ 37 w 51"/>
                <a:gd name="T53" fmla="*/ 34 h 51"/>
                <a:gd name="T54" fmla="*/ 37 w 51"/>
                <a:gd name="T55" fmla="*/ 34 h 51"/>
                <a:gd name="T56" fmla="*/ 36 w 51"/>
                <a:gd name="T57" fmla="*/ 34 h 51"/>
                <a:gd name="T58" fmla="*/ 33 w 51"/>
                <a:gd name="T59" fmla="*/ 39 h 51"/>
                <a:gd name="T60" fmla="*/ 18 w 51"/>
                <a:gd name="T61" fmla="*/ 33 h 51"/>
                <a:gd name="T62" fmla="*/ 13 w 51"/>
                <a:gd name="T63" fmla="*/ 18 h 51"/>
                <a:gd name="T64" fmla="*/ 17 w 51"/>
                <a:gd name="T65" fmla="*/ 15 h 51"/>
                <a:gd name="T66" fmla="*/ 17 w 51"/>
                <a:gd name="T67" fmla="*/ 14 h 51"/>
                <a:gd name="T68" fmla="*/ 43 w 51"/>
                <a:gd name="T69" fmla="*/ 9 h 51"/>
                <a:gd name="T70" fmla="*/ 43 w 51"/>
                <a:gd name="T71" fmla="*/ 7 h 51"/>
                <a:gd name="T72" fmla="*/ 37 w 51"/>
                <a:gd name="T73" fmla="*/ 0 h 51"/>
                <a:gd name="T74" fmla="*/ 28 w 51"/>
                <a:gd name="T75" fmla="*/ 7 h 51"/>
                <a:gd name="T76" fmla="*/ 28 w 51"/>
                <a:gd name="T77" fmla="*/ 8 h 51"/>
                <a:gd name="T78" fmla="*/ 28 w 51"/>
                <a:gd name="T79" fmla="*/ 8 h 51"/>
                <a:gd name="T80" fmla="*/ 28 w 51"/>
                <a:gd name="T81" fmla="*/ 8 h 51"/>
                <a:gd name="T82" fmla="*/ 28 w 51"/>
                <a:gd name="T83" fmla="*/ 8 h 51"/>
                <a:gd name="T84" fmla="*/ 28 w 51"/>
                <a:gd name="T85" fmla="*/ 8 h 51"/>
                <a:gd name="T86" fmla="*/ 28 w 51"/>
                <a:gd name="T87" fmla="*/ 9 h 51"/>
                <a:gd name="T88" fmla="*/ 28 w 51"/>
                <a:gd name="T89" fmla="*/ 9 h 51"/>
                <a:gd name="T90" fmla="*/ 28 w 51"/>
                <a:gd name="T91" fmla="*/ 9 h 51"/>
                <a:gd name="T92" fmla="*/ 36 w 51"/>
                <a:gd name="T93" fmla="*/ 16 h 51"/>
                <a:gd name="T94" fmla="*/ 32 w 51"/>
                <a:gd name="T95" fmla="*/ 9 h 51"/>
                <a:gd name="T96" fmla="*/ 12 w 51"/>
                <a:gd name="T97" fmla="*/ 2 h 51"/>
                <a:gd name="T98" fmla="*/ 12 w 51"/>
                <a:gd name="T99" fmla="*/ 2 h 51"/>
                <a:gd name="T100" fmla="*/ 12 w 51"/>
                <a:gd name="T10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" h="51">
                  <a:moveTo>
                    <a:pt x="12" y="2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3"/>
                  </a:cubicBezTo>
                  <a:cubicBezTo>
                    <a:pt x="21" y="13"/>
                    <a:pt x="21" y="14"/>
                    <a:pt x="21" y="15"/>
                  </a:cubicBezTo>
                  <a:cubicBezTo>
                    <a:pt x="21" y="15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17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2"/>
                    <a:pt x="16" y="24"/>
                  </a:cubicBezTo>
                  <a:cubicBezTo>
                    <a:pt x="17" y="26"/>
                    <a:pt x="19" y="28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3" y="32"/>
                    <a:pt x="25" y="34"/>
                    <a:pt x="27" y="35"/>
                  </a:cubicBezTo>
                  <a:cubicBezTo>
                    <a:pt x="29" y="36"/>
                    <a:pt x="30" y="36"/>
                    <a:pt x="30" y="3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0"/>
                    <a:pt x="38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30"/>
                    <a:pt x="39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0" y="39"/>
                    <a:pt x="50" y="39"/>
                    <a:pt x="51" y="40"/>
                  </a:cubicBezTo>
                  <a:cubicBezTo>
                    <a:pt x="51" y="41"/>
                    <a:pt x="51" y="41"/>
                    <a:pt x="51" y="42"/>
                  </a:cubicBezTo>
                  <a:cubicBezTo>
                    <a:pt x="51" y="43"/>
                    <a:pt x="51" y="43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5"/>
                    <a:pt x="50" y="45"/>
                    <a:pt x="50" y="46"/>
                  </a:cubicBezTo>
                  <a:cubicBezTo>
                    <a:pt x="49" y="46"/>
                    <a:pt x="48" y="47"/>
                    <a:pt x="47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6" y="48"/>
                    <a:pt x="45" y="48"/>
                    <a:pt x="44" y="49"/>
                  </a:cubicBezTo>
                  <a:cubicBezTo>
                    <a:pt x="39" y="51"/>
                    <a:pt x="33" y="50"/>
                    <a:pt x="28" y="48"/>
                  </a:cubicBezTo>
                  <a:cubicBezTo>
                    <a:pt x="22" y="47"/>
                    <a:pt x="17" y="43"/>
                    <a:pt x="12" y="39"/>
                  </a:cubicBezTo>
                  <a:cubicBezTo>
                    <a:pt x="8" y="34"/>
                    <a:pt x="4" y="29"/>
                    <a:pt x="2" y="23"/>
                  </a:cubicBezTo>
                  <a:cubicBezTo>
                    <a:pt x="1" y="18"/>
                    <a:pt x="0" y="12"/>
                    <a:pt x="2" y="7"/>
                  </a:cubicBezTo>
                  <a:cubicBezTo>
                    <a:pt x="3" y="6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2" y="2"/>
                    <a:pt x="12" y="2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7" y="5"/>
                    <a:pt x="7" y="6"/>
                  </a:cubicBezTo>
                  <a:cubicBezTo>
                    <a:pt x="6" y="6"/>
                    <a:pt x="6" y="7"/>
                    <a:pt x="6" y="8"/>
                  </a:cubicBezTo>
                  <a:cubicBezTo>
                    <a:pt x="4" y="12"/>
                    <a:pt x="5" y="17"/>
                    <a:pt x="6" y="22"/>
                  </a:cubicBezTo>
                  <a:cubicBezTo>
                    <a:pt x="8" y="27"/>
                    <a:pt x="11" y="32"/>
                    <a:pt x="15" y="36"/>
                  </a:cubicBezTo>
                  <a:cubicBezTo>
                    <a:pt x="19" y="40"/>
                    <a:pt x="24" y="43"/>
                    <a:pt x="29" y="45"/>
                  </a:cubicBezTo>
                  <a:cubicBezTo>
                    <a:pt x="34" y="46"/>
                    <a:pt x="39" y="47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4"/>
                    <a:pt x="47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9"/>
                    <a:pt x="33" y="39"/>
                  </a:cubicBezTo>
                  <a:cubicBezTo>
                    <a:pt x="33" y="39"/>
                    <a:pt x="29" y="41"/>
                    <a:pt x="25" y="38"/>
                  </a:cubicBezTo>
                  <a:cubicBezTo>
                    <a:pt x="23" y="37"/>
                    <a:pt x="20" y="35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1"/>
                    <a:pt x="14" y="28"/>
                    <a:pt x="13" y="26"/>
                  </a:cubicBezTo>
                  <a:cubicBezTo>
                    <a:pt x="10" y="22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4" y="8"/>
                    <a:pt x="44" y="7"/>
                    <a:pt x="4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1"/>
                    <a:pt x="38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7"/>
                    <a:pt x="37" y="17"/>
                    <a:pt x="37" y="16"/>
                  </a:cubicBezTo>
                  <a:cubicBezTo>
                    <a:pt x="38" y="16"/>
                    <a:pt x="38" y="15"/>
                    <a:pt x="37" y="15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lose/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lose/>
                </a:path>
              </a:pathLst>
            </a:custGeom>
            <a:solidFill>
              <a:srgbClr val="244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725"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490F501-9E19-8386-0153-BC825564FD95}"/>
                </a:ext>
              </a:extLst>
            </p:cNvPr>
            <p:cNvSpPr/>
            <p:nvPr/>
          </p:nvSpPr>
          <p:spPr>
            <a:xfrm>
              <a:off x="978" y="4088"/>
              <a:ext cx="1404" cy="1404"/>
            </a:xfrm>
            <a:prstGeom prst="ellipse">
              <a:avLst/>
            </a:prstGeom>
            <a:noFill/>
            <a:ln>
              <a:solidFill>
                <a:srgbClr val="2444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E140DD7-86B3-693A-22F4-378D6F6E9C72}"/>
              </a:ext>
            </a:extLst>
          </p:cNvPr>
          <p:cNvGrpSpPr/>
          <p:nvPr/>
        </p:nvGrpSpPr>
        <p:grpSpPr>
          <a:xfrm>
            <a:off x="925830" y="1016070"/>
            <a:ext cx="2067514" cy="939859"/>
            <a:chOff x="1027222" y="1016070"/>
            <a:chExt cx="2067514" cy="939859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55D8559-E963-872D-418F-BE6D9CC28C2B}"/>
                </a:ext>
              </a:extLst>
            </p:cNvPr>
            <p:cNvSpPr txBox="1"/>
            <p:nvPr/>
          </p:nvSpPr>
          <p:spPr>
            <a:xfrm>
              <a:off x="1027223" y="1016070"/>
              <a:ext cx="20675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>
                  <a:solidFill>
                    <a:srgbClr val="2444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联系我们</a:t>
              </a:r>
              <a:endParaRPr lang="zh-CN" altLang="en-US" sz="3600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1F78185-9E04-2331-24AE-C2C6AB0DFFD9}"/>
                </a:ext>
              </a:extLst>
            </p:cNvPr>
            <p:cNvSpPr txBox="1"/>
            <p:nvPr/>
          </p:nvSpPr>
          <p:spPr>
            <a:xfrm>
              <a:off x="1027222" y="1555819"/>
              <a:ext cx="2067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>
                  <a:solidFill>
                    <a:srgbClr val="2444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CONTACT US</a:t>
              </a:r>
              <a:endParaRPr lang="zh-CN" altLang="en-US" sz="2000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C0932B1-8172-554E-11D0-9C400DF31D3E}"/>
              </a:ext>
            </a:extLst>
          </p:cNvPr>
          <p:cNvGrpSpPr/>
          <p:nvPr/>
        </p:nvGrpSpPr>
        <p:grpSpPr>
          <a:xfrm>
            <a:off x="8251256" y="568339"/>
            <a:ext cx="1682143" cy="5720053"/>
            <a:chOff x="6804152" y="928045"/>
            <a:chExt cx="1682143" cy="572005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CDC715A-6C32-8AB5-1221-D4715D9D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097" y="1662401"/>
              <a:ext cx="1126255" cy="1126255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56A848F1-90C5-017E-C477-B9CF693F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20" y="5206442"/>
              <a:ext cx="1125808" cy="1125808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16FF8EE-0834-3206-047B-8E3212A9E79C}"/>
                </a:ext>
              </a:extLst>
            </p:cNvPr>
            <p:cNvGrpSpPr/>
            <p:nvPr/>
          </p:nvGrpSpPr>
          <p:grpSpPr>
            <a:xfrm>
              <a:off x="7082320" y="3434645"/>
              <a:ext cx="1125808" cy="1125808"/>
              <a:chOff x="7102616" y="2254580"/>
              <a:chExt cx="1835055" cy="1835055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45647EA4-D72C-6534-9B5F-B188E6ACE740}"/>
                  </a:ext>
                </a:extLst>
              </p:cNvPr>
              <p:cNvSpPr/>
              <p:nvPr/>
            </p:nvSpPr>
            <p:spPr>
              <a:xfrm>
                <a:off x="7102616" y="2254580"/>
                <a:ext cx="1835055" cy="1835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E96AE848-8A7E-F5AB-6D2F-EE139DF42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2831" y="2397212"/>
                <a:ext cx="1594625" cy="1549791"/>
              </a:xfrm>
              <a:prstGeom prst="rect">
                <a:avLst/>
              </a:prstGeom>
            </p:spPr>
          </p:pic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BAD3167-96A0-51AD-DA00-B94F167A7A5B}"/>
                </a:ext>
              </a:extLst>
            </p:cNvPr>
            <p:cNvSpPr txBox="1"/>
            <p:nvPr/>
          </p:nvSpPr>
          <p:spPr>
            <a:xfrm>
              <a:off x="6804152" y="928045"/>
              <a:ext cx="16821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solidFill>
                    <a:srgbClr val="2444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扫描二维码关注</a:t>
              </a:r>
              <a:endParaRPr lang="en-US" altLang="zh-CN" sz="160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r>
                <a:rPr lang="zh-CN" altLang="en-US" sz="1600">
                  <a:solidFill>
                    <a:srgbClr val="2444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官方微信公众号</a:t>
              </a:r>
              <a:endParaRPr lang="zh-CN" altLang="en-US" sz="16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092B1B71-A214-BAF3-C975-F87EB7A10AC6}"/>
                </a:ext>
              </a:extLst>
            </p:cNvPr>
            <p:cNvSpPr txBox="1"/>
            <p:nvPr/>
          </p:nvSpPr>
          <p:spPr>
            <a:xfrm>
              <a:off x="7082097" y="2817980"/>
              <a:ext cx="1126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新拓电子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AAA6387-1B85-E6C2-16C4-D89A48C8461A}"/>
                </a:ext>
              </a:extLst>
            </p:cNvPr>
            <p:cNvSpPr txBox="1"/>
            <p:nvPr/>
          </p:nvSpPr>
          <p:spPr>
            <a:xfrm>
              <a:off x="7073582" y="4609858"/>
              <a:ext cx="1126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好神奇科技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EE35FA5-CF73-E11D-1962-BFB127F96D4C}"/>
                </a:ext>
              </a:extLst>
            </p:cNvPr>
            <p:cNvSpPr txBox="1"/>
            <p:nvPr/>
          </p:nvSpPr>
          <p:spPr>
            <a:xfrm>
              <a:off x="7073581" y="6371099"/>
              <a:ext cx="1126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守众安智能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6341AE46-4FDC-A823-D700-4960CECFAA94}"/>
              </a:ext>
            </a:extLst>
          </p:cNvPr>
          <p:cNvCxnSpPr>
            <a:cxnSpLocks/>
          </p:cNvCxnSpPr>
          <p:nvPr/>
        </p:nvCxnSpPr>
        <p:spPr>
          <a:xfrm>
            <a:off x="7324725" y="640057"/>
            <a:ext cx="0" cy="5576616"/>
          </a:xfrm>
          <a:prstGeom prst="line">
            <a:avLst/>
          </a:prstGeom>
          <a:ln>
            <a:solidFill>
              <a:srgbClr val="2444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DDE214-F864-27B1-795F-232DC75214D3}"/>
              </a:ext>
            </a:extLst>
          </p:cNvPr>
          <p:cNvGrpSpPr/>
          <p:nvPr/>
        </p:nvGrpSpPr>
        <p:grpSpPr>
          <a:xfrm>
            <a:off x="749175" y="2199204"/>
            <a:ext cx="4638675" cy="891540"/>
            <a:chOff x="978" y="4088"/>
            <a:chExt cx="7305" cy="140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C66F2F4-FE29-7992-A0D6-2004E71DAD1A}"/>
                </a:ext>
              </a:extLst>
            </p:cNvPr>
            <p:cNvGrpSpPr/>
            <p:nvPr/>
          </p:nvGrpSpPr>
          <p:grpSpPr>
            <a:xfrm>
              <a:off x="2623" y="4212"/>
              <a:ext cx="5660" cy="1159"/>
              <a:chOff x="8722" y="4725"/>
              <a:chExt cx="8225" cy="1159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A3E7D5-46F5-6979-0251-D2FC846772EE}"/>
                  </a:ext>
                </a:extLst>
              </p:cNvPr>
              <p:cNvSpPr txBox="1"/>
              <p:nvPr/>
            </p:nvSpPr>
            <p:spPr>
              <a:xfrm>
                <a:off x="8722" y="4725"/>
                <a:ext cx="822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技术支持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商业合作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资料获取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34948F-4E44-2CF9-3D7E-75CD3B5A7392}"/>
                  </a:ext>
                </a:extLst>
              </p:cNvPr>
              <p:cNvSpPr txBox="1"/>
              <p:nvPr/>
            </p:nvSpPr>
            <p:spPr>
              <a:xfrm>
                <a:off x="8722" y="5353"/>
                <a:ext cx="754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600" dirty="0">
                    <a:effectLst/>
                    <a:hlinkClick r:id="rId6"/>
                  </a:rPr>
                  <a:t>dutch@1632bit.com</a:t>
                </a:r>
                <a:r>
                  <a:rPr lang="en-US" altLang="zh-CN" sz="1600" dirty="0">
                    <a:effectLst/>
                  </a:rPr>
                  <a:t>  / 18737289587</a:t>
                </a:r>
                <a:endParaRPr lang="en-US" altLang="zh-CN" sz="160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7" name="Freeform 60">
              <a:extLst>
                <a:ext uri="{FF2B5EF4-FFF2-40B4-BE49-F238E27FC236}">
                  <a16:creationId xmlns:a16="http://schemas.microsoft.com/office/drawing/2014/main" id="{D42C22D0-D628-4C86-86C1-34CCBF682E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1" y="4439"/>
              <a:ext cx="698" cy="704"/>
            </a:xfrm>
            <a:custGeom>
              <a:avLst/>
              <a:gdLst>
                <a:gd name="T0" fmla="*/ 20 w 51"/>
                <a:gd name="T1" fmla="*/ 11 h 51"/>
                <a:gd name="T2" fmla="*/ 20 w 51"/>
                <a:gd name="T3" fmla="*/ 16 h 51"/>
                <a:gd name="T4" fmla="*/ 19 w 51"/>
                <a:gd name="T5" fmla="*/ 18 h 51"/>
                <a:gd name="T6" fmla="*/ 21 w 51"/>
                <a:gd name="T7" fmla="*/ 30 h 51"/>
                <a:gd name="T8" fmla="*/ 27 w 51"/>
                <a:gd name="T9" fmla="*/ 35 h 51"/>
                <a:gd name="T10" fmla="*/ 33 w 51"/>
                <a:gd name="T11" fmla="*/ 32 h 51"/>
                <a:gd name="T12" fmla="*/ 36 w 51"/>
                <a:gd name="T13" fmla="*/ 30 h 51"/>
                <a:gd name="T14" fmla="*/ 38 w 51"/>
                <a:gd name="T15" fmla="*/ 30 h 51"/>
                <a:gd name="T16" fmla="*/ 49 w 51"/>
                <a:gd name="T17" fmla="*/ 38 h 51"/>
                <a:gd name="T18" fmla="*/ 51 w 51"/>
                <a:gd name="T19" fmla="*/ 42 h 51"/>
                <a:gd name="T20" fmla="*/ 50 w 51"/>
                <a:gd name="T21" fmla="*/ 46 h 51"/>
                <a:gd name="T22" fmla="*/ 44 w 51"/>
                <a:gd name="T23" fmla="*/ 49 h 51"/>
                <a:gd name="T24" fmla="*/ 2 w 51"/>
                <a:gd name="T25" fmla="*/ 23 h 51"/>
                <a:gd name="T26" fmla="*/ 4 w 51"/>
                <a:gd name="T27" fmla="*/ 4 h 51"/>
                <a:gd name="T28" fmla="*/ 7 w 51"/>
                <a:gd name="T29" fmla="*/ 0 h 51"/>
                <a:gd name="T30" fmla="*/ 11 w 51"/>
                <a:gd name="T31" fmla="*/ 0 h 51"/>
                <a:gd name="T32" fmla="*/ 17 w 51"/>
                <a:gd name="T33" fmla="*/ 13 h 51"/>
                <a:gd name="T34" fmla="*/ 9 w 51"/>
                <a:gd name="T35" fmla="*/ 4 h 51"/>
                <a:gd name="T36" fmla="*/ 9 w 51"/>
                <a:gd name="T37" fmla="*/ 4 h 51"/>
                <a:gd name="T38" fmla="*/ 8 w 51"/>
                <a:gd name="T39" fmla="*/ 4 h 51"/>
                <a:gd name="T40" fmla="*/ 6 w 51"/>
                <a:gd name="T41" fmla="*/ 22 h 51"/>
                <a:gd name="T42" fmla="*/ 43 w 51"/>
                <a:gd name="T43" fmla="*/ 45 h 51"/>
                <a:gd name="T44" fmla="*/ 47 w 51"/>
                <a:gd name="T45" fmla="*/ 43 h 51"/>
                <a:gd name="T46" fmla="*/ 47 w 51"/>
                <a:gd name="T47" fmla="*/ 42 h 51"/>
                <a:gd name="T48" fmla="*/ 47 w 51"/>
                <a:gd name="T49" fmla="*/ 42 h 51"/>
                <a:gd name="T50" fmla="*/ 37 w 51"/>
                <a:gd name="T51" fmla="*/ 34 h 51"/>
                <a:gd name="T52" fmla="*/ 37 w 51"/>
                <a:gd name="T53" fmla="*/ 34 h 51"/>
                <a:gd name="T54" fmla="*/ 37 w 51"/>
                <a:gd name="T55" fmla="*/ 34 h 51"/>
                <a:gd name="T56" fmla="*/ 36 w 51"/>
                <a:gd name="T57" fmla="*/ 34 h 51"/>
                <a:gd name="T58" fmla="*/ 33 w 51"/>
                <a:gd name="T59" fmla="*/ 39 h 51"/>
                <a:gd name="T60" fmla="*/ 18 w 51"/>
                <a:gd name="T61" fmla="*/ 33 h 51"/>
                <a:gd name="T62" fmla="*/ 13 w 51"/>
                <a:gd name="T63" fmla="*/ 18 h 51"/>
                <a:gd name="T64" fmla="*/ 17 w 51"/>
                <a:gd name="T65" fmla="*/ 15 h 51"/>
                <a:gd name="T66" fmla="*/ 17 w 51"/>
                <a:gd name="T67" fmla="*/ 14 h 51"/>
                <a:gd name="T68" fmla="*/ 43 w 51"/>
                <a:gd name="T69" fmla="*/ 9 h 51"/>
                <a:gd name="T70" fmla="*/ 43 w 51"/>
                <a:gd name="T71" fmla="*/ 7 h 51"/>
                <a:gd name="T72" fmla="*/ 37 w 51"/>
                <a:gd name="T73" fmla="*/ 0 h 51"/>
                <a:gd name="T74" fmla="*/ 28 w 51"/>
                <a:gd name="T75" fmla="*/ 7 h 51"/>
                <a:gd name="T76" fmla="*/ 28 w 51"/>
                <a:gd name="T77" fmla="*/ 8 h 51"/>
                <a:gd name="T78" fmla="*/ 28 w 51"/>
                <a:gd name="T79" fmla="*/ 8 h 51"/>
                <a:gd name="T80" fmla="*/ 28 w 51"/>
                <a:gd name="T81" fmla="*/ 8 h 51"/>
                <a:gd name="T82" fmla="*/ 28 w 51"/>
                <a:gd name="T83" fmla="*/ 8 h 51"/>
                <a:gd name="T84" fmla="*/ 28 w 51"/>
                <a:gd name="T85" fmla="*/ 8 h 51"/>
                <a:gd name="T86" fmla="*/ 28 w 51"/>
                <a:gd name="T87" fmla="*/ 9 h 51"/>
                <a:gd name="T88" fmla="*/ 28 w 51"/>
                <a:gd name="T89" fmla="*/ 9 h 51"/>
                <a:gd name="T90" fmla="*/ 28 w 51"/>
                <a:gd name="T91" fmla="*/ 9 h 51"/>
                <a:gd name="T92" fmla="*/ 36 w 51"/>
                <a:gd name="T93" fmla="*/ 16 h 51"/>
                <a:gd name="T94" fmla="*/ 32 w 51"/>
                <a:gd name="T95" fmla="*/ 9 h 51"/>
                <a:gd name="T96" fmla="*/ 12 w 51"/>
                <a:gd name="T97" fmla="*/ 2 h 51"/>
                <a:gd name="T98" fmla="*/ 12 w 51"/>
                <a:gd name="T99" fmla="*/ 2 h 51"/>
                <a:gd name="T100" fmla="*/ 12 w 51"/>
                <a:gd name="T10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" h="51">
                  <a:moveTo>
                    <a:pt x="12" y="2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3"/>
                  </a:cubicBezTo>
                  <a:cubicBezTo>
                    <a:pt x="21" y="13"/>
                    <a:pt x="21" y="14"/>
                    <a:pt x="21" y="15"/>
                  </a:cubicBezTo>
                  <a:cubicBezTo>
                    <a:pt x="21" y="15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17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2"/>
                    <a:pt x="16" y="24"/>
                  </a:cubicBezTo>
                  <a:cubicBezTo>
                    <a:pt x="17" y="26"/>
                    <a:pt x="19" y="28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3" y="32"/>
                    <a:pt x="25" y="34"/>
                    <a:pt x="27" y="35"/>
                  </a:cubicBezTo>
                  <a:cubicBezTo>
                    <a:pt x="29" y="36"/>
                    <a:pt x="30" y="36"/>
                    <a:pt x="30" y="3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0"/>
                    <a:pt x="38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30"/>
                    <a:pt x="39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0" y="39"/>
                    <a:pt x="50" y="39"/>
                    <a:pt x="51" y="40"/>
                  </a:cubicBezTo>
                  <a:cubicBezTo>
                    <a:pt x="51" y="41"/>
                    <a:pt x="51" y="41"/>
                    <a:pt x="51" y="42"/>
                  </a:cubicBezTo>
                  <a:cubicBezTo>
                    <a:pt x="51" y="43"/>
                    <a:pt x="51" y="43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5"/>
                    <a:pt x="50" y="45"/>
                    <a:pt x="50" y="46"/>
                  </a:cubicBezTo>
                  <a:cubicBezTo>
                    <a:pt x="49" y="46"/>
                    <a:pt x="48" y="47"/>
                    <a:pt x="47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6" y="48"/>
                    <a:pt x="45" y="48"/>
                    <a:pt x="44" y="49"/>
                  </a:cubicBezTo>
                  <a:cubicBezTo>
                    <a:pt x="39" y="51"/>
                    <a:pt x="33" y="50"/>
                    <a:pt x="28" y="48"/>
                  </a:cubicBezTo>
                  <a:cubicBezTo>
                    <a:pt x="22" y="47"/>
                    <a:pt x="17" y="43"/>
                    <a:pt x="12" y="39"/>
                  </a:cubicBezTo>
                  <a:cubicBezTo>
                    <a:pt x="8" y="34"/>
                    <a:pt x="4" y="29"/>
                    <a:pt x="2" y="23"/>
                  </a:cubicBezTo>
                  <a:cubicBezTo>
                    <a:pt x="1" y="18"/>
                    <a:pt x="0" y="12"/>
                    <a:pt x="2" y="7"/>
                  </a:cubicBezTo>
                  <a:cubicBezTo>
                    <a:pt x="3" y="6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2" y="2"/>
                    <a:pt x="12" y="2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7" y="5"/>
                    <a:pt x="7" y="6"/>
                  </a:cubicBezTo>
                  <a:cubicBezTo>
                    <a:pt x="6" y="6"/>
                    <a:pt x="6" y="7"/>
                    <a:pt x="6" y="8"/>
                  </a:cubicBezTo>
                  <a:cubicBezTo>
                    <a:pt x="4" y="12"/>
                    <a:pt x="5" y="17"/>
                    <a:pt x="6" y="22"/>
                  </a:cubicBezTo>
                  <a:cubicBezTo>
                    <a:pt x="8" y="27"/>
                    <a:pt x="11" y="32"/>
                    <a:pt x="15" y="36"/>
                  </a:cubicBezTo>
                  <a:cubicBezTo>
                    <a:pt x="19" y="40"/>
                    <a:pt x="24" y="43"/>
                    <a:pt x="29" y="45"/>
                  </a:cubicBezTo>
                  <a:cubicBezTo>
                    <a:pt x="34" y="46"/>
                    <a:pt x="39" y="47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4"/>
                    <a:pt x="47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9"/>
                    <a:pt x="33" y="39"/>
                  </a:cubicBezTo>
                  <a:cubicBezTo>
                    <a:pt x="33" y="39"/>
                    <a:pt x="29" y="41"/>
                    <a:pt x="25" y="38"/>
                  </a:cubicBezTo>
                  <a:cubicBezTo>
                    <a:pt x="23" y="37"/>
                    <a:pt x="20" y="35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1"/>
                    <a:pt x="14" y="28"/>
                    <a:pt x="13" y="26"/>
                  </a:cubicBezTo>
                  <a:cubicBezTo>
                    <a:pt x="10" y="22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4" y="8"/>
                    <a:pt x="44" y="7"/>
                    <a:pt x="4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1"/>
                    <a:pt x="38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7"/>
                    <a:pt x="37" y="17"/>
                    <a:pt x="37" y="16"/>
                  </a:cubicBezTo>
                  <a:cubicBezTo>
                    <a:pt x="38" y="16"/>
                    <a:pt x="38" y="15"/>
                    <a:pt x="37" y="15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lose/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lose/>
                </a:path>
              </a:pathLst>
            </a:custGeom>
            <a:solidFill>
              <a:srgbClr val="2444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725"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0120171-106D-5BBE-CCAC-0EED490C514A}"/>
                </a:ext>
              </a:extLst>
            </p:cNvPr>
            <p:cNvSpPr/>
            <p:nvPr/>
          </p:nvSpPr>
          <p:spPr>
            <a:xfrm>
              <a:off x="978" y="4088"/>
              <a:ext cx="1404" cy="1404"/>
            </a:xfrm>
            <a:prstGeom prst="ellipse">
              <a:avLst/>
            </a:prstGeom>
            <a:noFill/>
            <a:ln>
              <a:solidFill>
                <a:srgbClr val="2444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757713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7494208" cy="690054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69900" dist="508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06553" y="4856308"/>
            <a:ext cx="5735320" cy="891540"/>
            <a:chOff x="978" y="2062"/>
            <a:chExt cx="9032" cy="1404"/>
          </a:xfrm>
        </p:grpSpPr>
        <p:sp>
          <p:nvSpPr>
            <p:cNvPr id="3" name="椭圆 2"/>
            <p:cNvSpPr/>
            <p:nvPr/>
          </p:nvSpPr>
          <p:spPr>
            <a:xfrm>
              <a:off x="978" y="2062"/>
              <a:ext cx="1404" cy="14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2623" y="2209"/>
              <a:ext cx="7387" cy="1113"/>
              <a:chOff x="8722" y="1099"/>
              <a:chExt cx="10575" cy="1113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8722" y="1099"/>
                <a:ext cx="230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企业地址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722" y="1679"/>
                <a:ext cx="10575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6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福州市鼓楼区软件大道</a:t>
                </a:r>
                <a:r>
                  <a:rPr lang="en-US" altLang="zh-CN" sz="16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89</a:t>
                </a:r>
                <a:r>
                  <a:rPr lang="zh-CN" altLang="en-US" sz="16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号软件园</a:t>
                </a:r>
                <a:r>
                  <a:rPr lang="en-US" altLang="zh-CN" sz="16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A</a:t>
                </a:r>
                <a:r>
                  <a:rPr lang="zh-CN" altLang="en-US" sz="16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区</a:t>
                </a:r>
                <a:r>
                  <a:rPr lang="en-US" altLang="zh-CN" sz="16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32</a:t>
                </a:r>
                <a:r>
                  <a:rPr lang="zh-CN" altLang="en-US" sz="16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号楼</a:t>
                </a:r>
                <a:r>
                  <a:rPr lang="en-US" altLang="zh-CN" sz="16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5</a:t>
                </a:r>
                <a:r>
                  <a:rPr lang="zh-CN" altLang="en-US" sz="16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层</a:t>
                </a:r>
                <a:endParaRPr lang="en-US" altLang="zh-CN" sz="16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68" name="Freeform 99"/>
            <p:cNvSpPr>
              <a:spLocks noEditPoints="1"/>
            </p:cNvSpPr>
            <p:nvPr/>
          </p:nvSpPr>
          <p:spPr bwMode="auto">
            <a:xfrm>
              <a:off x="1307" y="2362"/>
              <a:ext cx="746" cy="803"/>
            </a:xfrm>
            <a:custGeom>
              <a:avLst/>
              <a:gdLst>
                <a:gd name="T0" fmla="*/ 50 w 50"/>
                <a:gd name="T1" fmla="*/ 14 h 54"/>
                <a:gd name="T2" fmla="*/ 50 w 50"/>
                <a:gd name="T3" fmla="*/ 16 h 54"/>
                <a:gd name="T4" fmla="*/ 48 w 50"/>
                <a:gd name="T5" fmla="*/ 52 h 54"/>
                <a:gd name="T6" fmla="*/ 7 w 50"/>
                <a:gd name="T7" fmla="*/ 54 h 54"/>
                <a:gd name="T8" fmla="*/ 0 w 50"/>
                <a:gd name="T9" fmla="*/ 47 h 54"/>
                <a:gd name="T10" fmla="*/ 2 w 50"/>
                <a:gd name="T11" fmla="*/ 11 h 54"/>
                <a:gd name="T12" fmla="*/ 24 w 50"/>
                <a:gd name="T13" fmla="*/ 9 h 54"/>
                <a:gd name="T14" fmla="*/ 27 w 50"/>
                <a:gd name="T15" fmla="*/ 4 h 54"/>
                <a:gd name="T16" fmla="*/ 45 w 50"/>
                <a:gd name="T17" fmla="*/ 4 h 54"/>
                <a:gd name="T18" fmla="*/ 49 w 50"/>
                <a:gd name="T19" fmla="*/ 13 h 54"/>
                <a:gd name="T20" fmla="*/ 36 w 50"/>
                <a:gd name="T21" fmla="*/ 7 h 54"/>
                <a:gd name="T22" fmla="*/ 43 w 50"/>
                <a:gd name="T23" fmla="*/ 13 h 54"/>
                <a:gd name="T24" fmla="*/ 36 w 50"/>
                <a:gd name="T25" fmla="*/ 19 h 54"/>
                <a:gd name="T26" fmla="*/ 30 w 50"/>
                <a:gd name="T27" fmla="*/ 13 h 54"/>
                <a:gd name="T28" fmla="*/ 36 w 50"/>
                <a:gd name="T29" fmla="*/ 7 h 54"/>
                <a:gd name="T30" fmla="*/ 39 w 50"/>
                <a:gd name="T31" fmla="*/ 10 h 54"/>
                <a:gd name="T32" fmla="*/ 34 w 50"/>
                <a:gd name="T33" fmla="*/ 10 h 54"/>
                <a:gd name="T34" fmla="*/ 34 w 50"/>
                <a:gd name="T35" fmla="*/ 16 h 54"/>
                <a:gd name="T36" fmla="*/ 39 w 50"/>
                <a:gd name="T37" fmla="*/ 16 h 54"/>
                <a:gd name="T38" fmla="*/ 39 w 50"/>
                <a:gd name="T39" fmla="*/ 10 h 54"/>
                <a:gd name="T40" fmla="*/ 24 w 50"/>
                <a:gd name="T41" fmla="*/ 13 h 54"/>
                <a:gd name="T42" fmla="*/ 5 w 50"/>
                <a:gd name="T43" fmla="*/ 14 h 54"/>
                <a:gd name="T44" fmla="*/ 4 w 50"/>
                <a:gd name="T45" fmla="*/ 47 h 54"/>
                <a:gd name="T46" fmla="*/ 7 w 50"/>
                <a:gd name="T47" fmla="*/ 50 h 54"/>
                <a:gd name="T48" fmla="*/ 45 w 50"/>
                <a:gd name="T49" fmla="*/ 49 h 54"/>
                <a:gd name="T50" fmla="*/ 46 w 50"/>
                <a:gd name="T51" fmla="*/ 21 h 54"/>
                <a:gd name="T52" fmla="*/ 37 w 50"/>
                <a:gd name="T53" fmla="*/ 29 h 54"/>
                <a:gd name="T54" fmla="*/ 35 w 50"/>
                <a:gd name="T55" fmla="*/ 29 h 54"/>
                <a:gd name="T56" fmla="*/ 35 w 50"/>
                <a:gd name="T57" fmla="*/ 29 h 54"/>
                <a:gd name="T58" fmla="*/ 26 w 50"/>
                <a:gd name="T59" fmla="*/ 20 h 54"/>
                <a:gd name="T60" fmla="*/ 44 w 50"/>
                <a:gd name="T61" fmla="*/ 5 h 54"/>
                <a:gd name="T62" fmla="*/ 36 w 50"/>
                <a:gd name="T63" fmla="*/ 2 h 54"/>
                <a:gd name="T64" fmla="*/ 29 w 50"/>
                <a:gd name="T65" fmla="*/ 5 h 54"/>
                <a:gd name="T66" fmla="*/ 28 w 50"/>
                <a:gd name="T67" fmla="*/ 19 h 54"/>
                <a:gd name="T68" fmla="*/ 33 w 50"/>
                <a:gd name="T69" fmla="*/ 23 h 54"/>
                <a:gd name="T70" fmla="*/ 40 w 50"/>
                <a:gd name="T71" fmla="*/ 23 h 54"/>
                <a:gd name="T72" fmla="*/ 45 w 50"/>
                <a:gd name="T73" fmla="*/ 19 h 54"/>
                <a:gd name="T74" fmla="*/ 44 w 50"/>
                <a:gd name="T75" fmla="*/ 5 h 54"/>
                <a:gd name="T76" fmla="*/ 44 w 50"/>
                <a:gd name="T77" fmla="*/ 5 h 54"/>
                <a:gd name="T78" fmla="*/ 29 w 50"/>
                <a:gd name="T79" fmla="*/ 27 h 54"/>
                <a:gd name="T80" fmla="*/ 30 w 50"/>
                <a:gd name="T81" fmla="*/ 29 h 54"/>
                <a:gd name="T82" fmla="*/ 34 w 50"/>
                <a:gd name="T83" fmla="*/ 39 h 54"/>
                <a:gd name="T84" fmla="*/ 43 w 50"/>
                <a:gd name="T85" fmla="*/ 31 h 54"/>
                <a:gd name="T86" fmla="*/ 35 w 50"/>
                <a:gd name="T87" fmla="*/ 40 h 54"/>
                <a:gd name="T88" fmla="*/ 38 w 50"/>
                <a:gd name="T89" fmla="*/ 45 h 54"/>
                <a:gd name="T90" fmla="*/ 33 w 50"/>
                <a:gd name="T91" fmla="*/ 41 h 54"/>
                <a:gd name="T92" fmla="*/ 33 w 50"/>
                <a:gd name="T93" fmla="*/ 41 h 54"/>
                <a:gd name="T94" fmla="*/ 33 w 50"/>
                <a:gd name="T95" fmla="*/ 41 h 54"/>
                <a:gd name="T96" fmla="*/ 33 w 50"/>
                <a:gd name="T97" fmla="*/ 41 h 54"/>
                <a:gd name="T98" fmla="*/ 12 w 50"/>
                <a:gd name="T99" fmla="*/ 47 h 54"/>
                <a:gd name="T100" fmla="*/ 10 w 50"/>
                <a:gd name="T101" fmla="*/ 45 h 54"/>
                <a:gd name="T102" fmla="*/ 18 w 50"/>
                <a:gd name="T103" fmla="*/ 27 h 54"/>
                <a:gd name="T104" fmla="*/ 8 w 50"/>
                <a:gd name="T105" fmla="*/ 36 h 54"/>
                <a:gd name="T106" fmla="*/ 17 w 50"/>
                <a:gd name="T107" fmla="*/ 25 h 54"/>
                <a:gd name="T108" fmla="*/ 11 w 50"/>
                <a:gd name="T109" fmla="*/ 18 h 54"/>
                <a:gd name="T110" fmla="*/ 19 w 50"/>
                <a:gd name="T111" fmla="*/ 24 h 54"/>
                <a:gd name="T112" fmla="*/ 19 w 50"/>
                <a:gd name="T113" fmla="*/ 24 h 54"/>
                <a:gd name="T114" fmla="*/ 19 w 50"/>
                <a:gd name="T115" fmla="*/ 24 h 54"/>
                <a:gd name="T116" fmla="*/ 29 w 50"/>
                <a:gd name="T117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" h="54">
                  <a:moveTo>
                    <a:pt x="49" y="13"/>
                  </a:moveTo>
                  <a:cubicBezTo>
                    <a:pt x="49" y="13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6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0" y="49"/>
                    <a:pt x="49" y="51"/>
                    <a:pt x="48" y="52"/>
                  </a:cubicBezTo>
                  <a:cubicBezTo>
                    <a:pt x="46" y="53"/>
                    <a:pt x="45" y="54"/>
                    <a:pt x="43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5" y="54"/>
                    <a:pt x="3" y="53"/>
                    <a:pt x="2" y="52"/>
                  </a:cubicBezTo>
                  <a:cubicBezTo>
                    <a:pt x="0" y="51"/>
                    <a:pt x="0" y="49"/>
                    <a:pt x="0" y="4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3" y="10"/>
                    <a:pt x="5" y="9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7"/>
                    <a:pt x="26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30" y="1"/>
                    <a:pt x="33" y="0"/>
                    <a:pt x="36" y="0"/>
                  </a:cubicBezTo>
                  <a:cubicBezTo>
                    <a:pt x="40" y="0"/>
                    <a:pt x="43" y="1"/>
                    <a:pt x="45" y="4"/>
                  </a:cubicBezTo>
                  <a:cubicBezTo>
                    <a:pt x="48" y="6"/>
                    <a:pt x="49" y="9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36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2" y="9"/>
                    <a:pt x="43" y="11"/>
                    <a:pt x="43" y="13"/>
                  </a:cubicBezTo>
                  <a:cubicBezTo>
                    <a:pt x="43" y="14"/>
                    <a:pt x="42" y="16"/>
                    <a:pt x="41" y="17"/>
                  </a:cubicBezTo>
                  <a:cubicBezTo>
                    <a:pt x="40" y="18"/>
                    <a:pt x="38" y="19"/>
                    <a:pt x="36" y="19"/>
                  </a:cubicBezTo>
                  <a:cubicBezTo>
                    <a:pt x="35" y="19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ubicBezTo>
                    <a:pt x="30" y="11"/>
                    <a:pt x="31" y="9"/>
                    <a:pt x="32" y="8"/>
                  </a:cubicBezTo>
                  <a:cubicBezTo>
                    <a:pt x="33" y="7"/>
                    <a:pt x="35" y="7"/>
                    <a:pt x="36" y="7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8" y="9"/>
                    <a:pt x="37" y="9"/>
                    <a:pt x="36" y="9"/>
                  </a:cubicBezTo>
                  <a:cubicBezTo>
                    <a:pt x="35" y="9"/>
                    <a:pt x="34" y="9"/>
                    <a:pt x="34" y="10"/>
                  </a:cubicBezTo>
                  <a:cubicBezTo>
                    <a:pt x="33" y="11"/>
                    <a:pt x="32" y="12"/>
                    <a:pt x="32" y="13"/>
                  </a:cubicBezTo>
                  <a:cubicBezTo>
                    <a:pt x="32" y="14"/>
                    <a:pt x="33" y="15"/>
                    <a:pt x="34" y="16"/>
                  </a:cubicBezTo>
                  <a:cubicBezTo>
                    <a:pt x="34" y="16"/>
                    <a:pt x="35" y="17"/>
                    <a:pt x="36" y="17"/>
                  </a:cubicBezTo>
                  <a:cubicBezTo>
                    <a:pt x="37" y="17"/>
                    <a:pt x="38" y="16"/>
                    <a:pt x="39" y="16"/>
                  </a:cubicBezTo>
                  <a:cubicBezTo>
                    <a:pt x="40" y="15"/>
                    <a:pt x="40" y="14"/>
                    <a:pt x="40" y="13"/>
                  </a:cubicBezTo>
                  <a:cubicBezTo>
                    <a:pt x="40" y="12"/>
                    <a:pt x="40" y="11"/>
                    <a:pt x="39" y="10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3"/>
                    <a:pt x="5" y="14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4" y="49"/>
                    <a:pt x="5" y="49"/>
                  </a:cubicBezTo>
                  <a:cubicBezTo>
                    <a:pt x="5" y="50"/>
                    <a:pt x="6" y="50"/>
                    <a:pt x="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0"/>
                    <a:pt x="44" y="50"/>
                    <a:pt x="45" y="49"/>
                  </a:cubicBezTo>
                  <a:cubicBezTo>
                    <a:pt x="46" y="49"/>
                    <a:pt x="46" y="48"/>
                    <a:pt x="46" y="4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3"/>
                    <a:pt x="43" y="24"/>
                    <a:pt x="41" y="24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9" y="24"/>
                    <a:pt x="27" y="22"/>
                    <a:pt x="26" y="20"/>
                  </a:cubicBezTo>
                  <a:cubicBezTo>
                    <a:pt x="25" y="18"/>
                    <a:pt x="24" y="15"/>
                    <a:pt x="24" y="13"/>
                  </a:cubicBezTo>
                  <a:close/>
                  <a:moveTo>
                    <a:pt x="44" y="5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2" y="3"/>
                    <a:pt x="39" y="2"/>
                    <a:pt x="36" y="2"/>
                  </a:cubicBezTo>
                  <a:cubicBezTo>
                    <a:pt x="34" y="2"/>
                    <a:pt x="31" y="3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7" y="7"/>
                    <a:pt x="26" y="10"/>
                    <a:pt x="26" y="13"/>
                  </a:cubicBezTo>
                  <a:cubicBezTo>
                    <a:pt x="26" y="15"/>
                    <a:pt x="27" y="17"/>
                    <a:pt x="28" y="19"/>
                  </a:cubicBezTo>
                  <a:cubicBezTo>
                    <a:pt x="29" y="20"/>
                    <a:pt x="31" y="22"/>
                    <a:pt x="33" y="22"/>
                  </a:cubicBezTo>
                  <a:cubicBezTo>
                    <a:pt x="33" y="22"/>
                    <a:pt x="33" y="23"/>
                    <a:pt x="33" y="23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2"/>
                    <a:pt x="40" y="22"/>
                  </a:cubicBezTo>
                  <a:cubicBezTo>
                    <a:pt x="42" y="22"/>
                    <a:pt x="44" y="20"/>
                    <a:pt x="45" y="19"/>
                  </a:cubicBezTo>
                  <a:cubicBezTo>
                    <a:pt x="46" y="17"/>
                    <a:pt x="47" y="15"/>
                    <a:pt x="47" y="13"/>
                  </a:cubicBezTo>
                  <a:cubicBezTo>
                    <a:pt x="47" y="10"/>
                    <a:pt x="46" y="7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lose/>
                  <a:moveTo>
                    <a:pt x="29" y="27"/>
                  </a:move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30" y="27"/>
                    <a:pt x="30" y="27"/>
                  </a:cubicBezTo>
                  <a:cubicBezTo>
                    <a:pt x="31" y="28"/>
                    <a:pt x="31" y="28"/>
                    <a:pt x="30" y="29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2" y="31"/>
                    <a:pt x="43" y="31"/>
                  </a:cubicBezTo>
                  <a:cubicBezTo>
                    <a:pt x="43" y="32"/>
                    <a:pt x="43" y="33"/>
                    <a:pt x="43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4"/>
                    <a:pt x="38" y="45"/>
                  </a:cubicBezTo>
                  <a:cubicBezTo>
                    <a:pt x="37" y="45"/>
                    <a:pt x="37" y="45"/>
                    <a:pt x="36" y="45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1" y="48"/>
                    <a:pt x="10" y="47"/>
                  </a:cubicBezTo>
                  <a:cubicBezTo>
                    <a:pt x="10" y="47"/>
                    <a:pt x="10" y="46"/>
                    <a:pt x="10" y="45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8" y="36"/>
                    <a:pt x="8" y="36"/>
                  </a:cubicBezTo>
                  <a:cubicBezTo>
                    <a:pt x="7" y="35"/>
                    <a:pt x="7" y="34"/>
                    <a:pt x="8" y="3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7"/>
                    <a:pt x="12" y="17"/>
                    <a:pt x="13" y="1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9" y="27"/>
                    <a:pt x="29" y="27"/>
                    <a:pt x="29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72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06553" y="2525955"/>
            <a:ext cx="4638675" cy="891540"/>
            <a:chOff x="978" y="4088"/>
            <a:chExt cx="7305" cy="1404"/>
          </a:xfrm>
        </p:grpSpPr>
        <p:grpSp>
          <p:nvGrpSpPr>
            <p:cNvPr id="10" name="组合 9"/>
            <p:cNvGrpSpPr/>
            <p:nvPr/>
          </p:nvGrpSpPr>
          <p:grpSpPr>
            <a:xfrm>
              <a:off x="2623" y="4212"/>
              <a:ext cx="5660" cy="1159"/>
              <a:chOff x="8722" y="4725"/>
              <a:chExt cx="8225" cy="1159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8722" y="4725"/>
                <a:ext cx="822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联系电话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722" y="5353"/>
                <a:ext cx="514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6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0591-87767244</a:t>
                </a:r>
                <a:endParaRPr lang="en-US" altLang="zh-CN" sz="16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3" name="Freeform 60"/>
            <p:cNvSpPr>
              <a:spLocks noEditPoints="1"/>
            </p:cNvSpPr>
            <p:nvPr/>
          </p:nvSpPr>
          <p:spPr bwMode="auto">
            <a:xfrm>
              <a:off x="1331" y="4439"/>
              <a:ext cx="698" cy="704"/>
            </a:xfrm>
            <a:custGeom>
              <a:avLst/>
              <a:gdLst>
                <a:gd name="T0" fmla="*/ 20 w 51"/>
                <a:gd name="T1" fmla="*/ 11 h 51"/>
                <a:gd name="T2" fmla="*/ 20 w 51"/>
                <a:gd name="T3" fmla="*/ 16 h 51"/>
                <a:gd name="T4" fmla="*/ 19 w 51"/>
                <a:gd name="T5" fmla="*/ 18 h 51"/>
                <a:gd name="T6" fmla="*/ 21 w 51"/>
                <a:gd name="T7" fmla="*/ 30 h 51"/>
                <a:gd name="T8" fmla="*/ 27 w 51"/>
                <a:gd name="T9" fmla="*/ 35 h 51"/>
                <a:gd name="T10" fmla="*/ 33 w 51"/>
                <a:gd name="T11" fmla="*/ 32 h 51"/>
                <a:gd name="T12" fmla="*/ 36 w 51"/>
                <a:gd name="T13" fmla="*/ 30 h 51"/>
                <a:gd name="T14" fmla="*/ 38 w 51"/>
                <a:gd name="T15" fmla="*/ 30 h 51"/>
                <a:gd name="T16" fmla="*/ 49 w 51"/>
                <a:gd name="T17" fmla="*/ 38 h 51"/>
                <a:gd name="T18" fmla="*/ 51 w 51"/>
                <a:gd name="T19" fmla="*/ 42 h 51"/>
                <a:gd name="T20" fmla="*/ 50 w 51"/>
                <a:gd name="T21" fmla="*/ 46 h 51"/>
                <a:gd name="T22" fmla="*/ 44 w 51"/>
                <a:gd name="T23" fmla="*/ 49 h 51"/>
                <a:gd name="T24" fmla="*/ 2 w 51"/>
                <a:gd name="T25" fmla="*/ 23 h 51"/>
                <a:gd name="T26" fmla="*/ 4 w 51"/>
                <a:gd name="T27" fmla="*/ 4 h 51"/>
                <a:gd name="T28" fmla="*/ 7 w 51"/>
                <a:gd name="T29" fmla="*/ 0 h 51"/>
                <a:gd name="T30" fmla="*/ 11 w 51"/>
                <a:gd name="T31" fmla="*/ 0 h 51"/>
                <a:gd name="T32" fmla="*/ 17 w 51"/>
                <a:gd name="T33" fmla="*/ 13 h 51"/>
                <a:gd name="T34" fmla="*/ 9 w 51"/>
                <a:gd name="T35" fmla="*/ 4 h 51"/>
                <a:gd name="T36" fmla="*/ 9 w 51"/>
                <a:gd name="T37" fmla="*/ 4 h 51"/>
                <a:gd name="T38" fmla="*/ 8 w 51"/>
                <a:gd name="T39" fmla="*/ 4 h 51"/>
                <a:gd name="T40" fmla="*/ 6 w 51"/>
                <a:gd name="T41" fmla="*/ 22 h 51"/>
                <a:gd name="T42" fmla="*/ 43 w 51"/>
                <a:gd name="T43" fmla="*/ 45 h 51"/>
                <a:gd name="T44" fmla="*/ 47 w 51"/>
                <a:gd name="T45" fmla="*/ 43 h 51"/>
                <a:gd name="T46" fmla="*/ 47 w 51"/>
                <a:gd name="T47" fmla="*/ 42 h 51"/>
                <a:gd name="T48" fmla="*/ 47 w 51"/>
                <a:gd name="T49" fmla="*/ 42 h 51"/>
                <a:gd name="T50" fmla="*/ 37 w 51"/>
                <a:gd name="T51" fmla="*/ 34 h 51"/>
                <a:gd name="T52" fmla="*/ 37 w 51"/>
                <a:gd name="T53" fmla="*/ 34 h 51"/>
                <a:gd name="T54" fmla="*/ 37 w 51"/>
                <a:gd name="T55" fmla="*/ 34 h 51"/>
                <a:gd name="T56" fmla="*/ 36 w 51"/>
                <a:gd name="T57" fmla="*/ 34 h 51"/>
                <a:gd name="T58" fmla="*/ 33 w 51"/>
                <a:gd name="T59" fmla="*/ 39 h 51"/>
                <a:gd name="T60" fmla="*/ 18 w 51"/>
                <a:gd name="T61" fmla="*/ 33 h 51"/>
                <a:gd name="T62" fmla="*/ 13 w 51"/>
                <a:gd name="T63" fmla="*/ 18 h 51"/>
                <a:gd name="T64" fmla="*/ 17 w 51"/>
                <a:gd name="T65" fmla="*/ 15 h 51"/>
                <a:gd name="T66" fmla="*/ 17 w 51"/>
                <a:gd name="T67" fmla="*/ 14 h 51"/>
                <a:gd name="T68" fmla="*/ 43 w 51"/>
                <a:gd name="T69" fmla="*/ 9 h 51"/>
                <a:gd name="T70" fmla="*/ 43 w 51"/>
                <a:gd name="T71" fmla="*/ 7 h 51"/>
                <a:gd name="T72" fmla="*/ 37 w 51"/>
                <a:gd name="T73" fmla="*/ 0 h 51"/>
                <a:gd name="T74" fmla="*/ 28 w 51"/>
                <a:gd name="T75" fmla="*/ 7 h 51"/>
                <a:gd name="T76" fmla="*/ 28 w 51"/>
                <a:gd name="T77" fmla="*/ 8 h 51"/>
                <a:gd name="T78" fmla="*/ 28 w 51"/>
                <a:gd name="T79" fmla="*/ 8 h 51"/>
                <a:gd name="T80" fmla="*/ 28 w 51"/>
                <a:gd name="T81" fmla="*/ 8 h 51"/>
                <a:gd name="T82" fmla="*/ 28 w 51"/>
                <a:gd name="T83" fmla="*/ 8 h 51"/>
                <a:gd name="T84" fmla="*/ 28 w 51"/>
                <a:gd name="T85" fmla="*/ 8 h 51"/>
                <a:gd name="T86" fmla="*/ 28 w 51"/>
                <a:gd name="T87" fmla="*/ 9 h 51"/>
                <a:gd name="T88" fmla="*/ 28 w 51"/>
                <a:gd name="T89" fmla="*/ 9 h 51"/>
                <a:gd name="T90" fmla="*/ 28 w 51"/>
                <a:gd name="T91" fmla="*/ 9 h 51"/>
                <a:gd name="T92" fmla="*/ 36 w 51"/>
                <a:gd name="T93" fmla="*/ 16 h 51"/>
                <a:gd name="T94" fmla="*/ 32 w 51"/>
                <a:gd name="T95" fmla="*/ 9 h 51"/>
                <a:gd name="T96" fmla="*/ 12 w 51"/>
                <a:gd name="T97" fmla="*/ 2 h 51"/>
                <a:gd name="T98" fmla="*/ 12 w 51"/>
                <a:gd name="T99" fmla="*/ 2 h 51"/>
                <a:gd name="T100" fmla="*/ 12 w 51"/>
                <a:gd name="T10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" h="51">
                  <a:moveTo>
                    <a:pt x="12" y="2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1" y="12"/>
                    <a:pt x="21" y="13"/>
                  </a:cubicBezTo>
                  <a:cubicBezTo>
                    <a:pt x="21" y="13"/>
                    <a:pt x="21" y="14"/>
                    <a:pt x="21" y="15"/>
                  </a:cubicBezTo>
                  <a:cubicBezTo>
                    <a:pt x="21" y="15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17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2"/>
                    <a:pt x="16" y="24"/>
                  </a:cubicBezTo>
                  <a:cubicBezTo>
                    <a:pt x="17" y="26"/>
                    <a:pt x="19" y="28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3" y="32"/>
                    <a:pt x="25" y="34"/>
                    <a:pt x="27" y="35"/>
                  </a:cubicBezTo>
                  <a:cubicBezTo>
                    <a:pt x="29" y="36"/>
                    <a:pt x="30" y="36"/>
                    <a:pt x="30" y="3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0"/>
                    <a:pt x="38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30"/>
                    <a:pt x="39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0" y="39"/>
                    <a:pt x="50" y="39"/>
                    <a:pt x="51" y="40"/>
                  </a:cubicBezTo>
                  <a:cubicBezTo>
                    <a:pt x="51" y="41"/>
                    <a:pt x="51" y="41"/>
                    <a:pt x="51" y="42"/>
                  </a:cubicBezTo>
                  <a:cubicBezTo>
                    <a:pt x="51" y="43"/>
                    <a:pt x="51" y="43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5"/>
                    <a:pt x="50" y="45"/>
                    <a:pt x="50" y="46"/>
                  </a:cubicBezTo>
                  <a:cubicBezTo>
                    <a:pt x="49" y="46"/>
                    <a:pt x="48" y="47"/>
                    <a:pt x="47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6" y="48"/>
                    <a:pt x="45" y="48"/>
                    <a:pt x="44" y="49"/>
                  </a:cubicBezTo>
                  <a:cubicBezTo>
                    <a:pt x="39" y="51"/>
                    <a:pt x="33" y="50"/>
                    <a:pt x="28" y="48"/>
                  </a:cubicBezTo>
                  <a:cubicBezTo>
                    <a:pt x="22" y="47"/>
                    <a:pt x="17" y="43"/>
                    <a:pt x="12" y="39"/>
                  </a:cubicBezTo>
                  <a:cubicBezTo>
                    <a:pt x="8" y="34"/>
                    <a:pt x="4" y="29"/>
                    <a:pt x="2" y="23"/>
                  </a:cubicBezTo>
                  <a:cubicBezTo>
                    <a:pt x="1" y="18"/>
                    <a:pt x="0" y="12"/>
                    <a:pt x="2" y="7"/>
                  </a:cubicBezTo>
                  <a:cubicBezTo>
                    <a:pt x="3" y="6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2" y="2"/>
                    <a:pt x="12" y="2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7" y="5"/>
                    <a:pt x="7" y="6"/>
                  </a:cubicBezTo>
                  <a:cubicBezTo>
                    <a:pt x="6" y="6"/>
                    <a:pt x="6" y="7"/>
                    <a:pt x="6" y="8"/>
                  </a:cubicBezTo>
                  <a:cubicBezTo>
                    <a:pt x="4" y="12"/>
                    <a:pt x="5" y="17"/>
                    <a:pt x="6" y="22"/>
                  </a:cubicBezTo>
                  <a:cubicBezTo>
                    <a:pt x="8" y="27"/>
                    <a:pt x="11" y="32"/>
                    <a:pt x="15" y="36"/>
                  </a:cubicBezTo>
                  <a:cubicBezTo>
                    <a:pt x="19" y="40"/>
                    <a:pt x="24" y="43"/>
                    <a:pt x="29" y="45"/>
                  </a:cubicBezTo>
                  <a:cubicBezTo>
                    <a:pt x="34" y="46"/>
                    <a:pt x="39" y="47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4"/>
                    <a:pt x="47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9"/>
                    <a:pt x="33" y="39"/>
                  </a:cubicBezTo>
                  <a:cubicBezTo>
                    <a:pt x="33" y="39"/>
                    <a:pt x="29" y="41"/>
                    <a:pt x="25" y="38"/>
                  </a:cubicBezTo>
                  <a:cubicBezTo>
                    <a:pt x="23" y="37"/>
                    <a:pt x="20" y="35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1"/>
                    <a:pt x="14" y="28"/>
                    <a:pt x="13" y="26"/>
                  </a:cubicBezTo>
                  <a:cubicBezTo>
                    <a:pt x="10" y="22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4" y="8"/>
                    <a:pt x="44" y="7"/>
                    <a:pt x="4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1"/>
                    <a:pt x="38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7"/>
                    <a:pt x="37" y="17"/>
                    <a:pt x="37" y="16"/>
                  </a:cubicBezTo>
                  <a:cubicBezTo>
                    <a:pt x="38" y="16"/>
                    <a:pt x="38" y="15"/>
                    <a:pt x="37" y="15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lose/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72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78" y="4088"/>
              <a:ext cx="1404" cy="14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6553" y="3691131"/>
            <a:ext cx="4638675" cy="891540"/>
            <a:chOff x="978" y="6116"/>
            <a:chExt cx="7305" cy="1404"/>
          </a:xfrm>
        </p:grpSpPr>
        <p:grpSp>
          <p:nvGrpSpPr>
            <p:cNvPr id="7" name="组合 6"/>
            <p:cNvGrpSpPr/>
            <p:nvPr/>
          </p:nvGrpSpPr>
          <p:grpSpPr>
            <a:xfrm>
              <a:off x="2623" y="6240"/>
              <a:ext cx="5660" cy="1159"/>
              <a:chOff x="1622" y="2855"/>
              <a:chExt cx="8225" cy="1159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22" y="2855"/>
                <a:ext cx="822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企业邮箱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622" y="3483"/>
                <a:ext cx="5790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16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Sales@1632bit.com</a:t>
                </a:r>
                <a:endParaRPr lang="en-US" altLang="en-US" sz="16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334" name="Freeform 365"/>
            <p:cNvSpPr>
              <a:spLocks noEditPoints="1"/>
            </p:cNvSpPr>
            <p:nvPr/>
          </p:nvSpPr>
          <p:spPr bwMode="auto">
            <a:xfrm>
              <a:off x="1332" y="6545"/>
              <a:ext cx="697" cy="546"/>
            </a:xfrm>
            <a:custGeom>
              <a:avLst/>
              <a:gdLst>
                <a:gd name="T0" fmla="*/ 2 w 46"/>
                <a:gd name="T1" fmla="*/ 0 h 36"/>
                <a:gd name="T2" fmla="*/ 2 w 46"/>
                <a:gd name="T3" fmla="*/ 0 h 36"/>
                <a:gd name="T4" fmla="*/ 45 w 46"/>
                <a:gd name="T5" fmla="*/ 0 h 36"/>
                <a:gd name="T6" fmla="*/ 46 w 46"/>
                <a:gd name="T7" fmla="*/ 2 h 36"/>
                <a:gd name="T8" fmla="*/ 46 w 46"/>
                <a:gd name="T9" fmla="*/ 2 h 36"/>
                <a:gd name="T10" fmla="*/ 46 w 46"/>
                <a:gd name="T11" fmla="*/ 34 h 36"/>
                <a:gd name="T12" fmla="*/ 45 w 46"/>
                <a:gd name="T13" fmla="*/ 36 h 36"/>
                <a:gd name="T14" fmla="*/ 45 w 46"/>
                <a:gd name="T15" fmla="*/ 36 h 36"/>
                <a:gd name="T16" fmla="*/ 2 w 46"/>
                <a:gd name="T17" fmla="*/ 36 h 36"/>
                <a:gd name="T18" fmla="*/ 0 w 46"/>
                <a:gd name="T19" fmla="*/ 34 h 36"/>
                <a:gd name="T20" fmla="*/ 0 w 46"/>
                <a:gd name="T21" fmla="*/ 34 h 36"/>
                <a:gd name="T22" fmla="*/ 0 w 46"/>
                <a:gd name="T23" fmla="*/ 2 h 36"/>
                <a:gd name="T24" fmla="*/ 2 w 46"/>
                <a:gd name="T25" fmla="*/ 0 h 36"/>
                <a:gd name="T26" fmla="*/ 43 w 46"/>
                <a:gd name="T27" fmla="*/ 5 h 36"/>
                <a:gd name="T28" fmla="*/ 43 w 46"/>
                <a:gd name="T29" fmla="*/ 5 h 36"/>
                <a:gd name="T30" fmla="*/ 24 w 46"/>
                <a:gd name="T31" fmla="*/ 24 h 36"/>
                <a:gd name="T32" fmla="*/ 23 w 46"/>
                <a:gd name="T33" fmla="*/ 24 h 36"/>
                <a:gd name="T34" fmla="*/ 4 w 46"/>
                <a:gd name="T35" fmla="*/ 5 h 36"/>
                <a:gd name="T36" fmla="*/ 4 w 46"/>
                <a:gd name="T37" fmla="*/ 33 h 36"/>
                <a:gd name="T38" fmla="*/ 43 w 46"/>
                <a:gd name="T39" fmla="*/ 33 h 36"/>
                <a:gd name="T40" fmla="*/ 43 w 46"/>
                <a:gd name="T41" fmla="*/ 5 h 36"/>
                <a:gd name="T42" fmla="*/ 41 w 46"/>
                <a:gd name="T43" fmla="*/ 4 h 36"/>
                <a:gd name="T44" fmla="*/ 41 w 46"/>
                <a:gd name="T45" fmla="*/ 4 h 36"/>
                <a:gd name="T46" fmla="*/ 5 w 46"/>
                <a:gd name="T47" fmla="*/ 4 h 36"/>
                <a:gd name="T48" fmla="*/ 23 w 46"/>
                <a:gd name="T49" fmla="*/ 22 h 36"/>
                <a:gd name="T50" fmla="*/ 41 w 46"/>
                <a:gd name="T5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3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1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  <a:moveTo>
                    <a:pt x="43" y="5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3" y="24"/>
                    <a:pt x="23" y="2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5"/>
                    <a:pt x="43" y="5"/>
                    <a:pt x="43" y="5"/>
                  </a:cubicBezTo>
                  <a:close/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41" y="4"/>
                    <a:pt x="41" y="4"/>
                    <a:pt x="41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72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978" y="6116"/>
              <a:ext cx="1404" cy="14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14622" y="495505"/>
            <a:ext cx="5960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/Thanks for watching 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8565EF-5FAB-3564-2391-ABC2A0C91D65}"/>
              </a:ext>
            </a:extLst>
          </p:cNvPr>
          <p:cNvGrpSpPr/>
          <p:nvPr/>
        </p:nvGrpSpPr>
        <p:grpSpPr>
          <a:xfrm>
            <a:off x="706553" y="1360779"/>
            <a:ext cx="4638675" cy="891540"/>
            <a:chOff x="706553" y="2262479"/>
            <a:chExt cx="4638675" cy="89154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B3869BD-3D40-F48F-B51A-A76340B0883F}"/>
                </a:ext>
              </a:extLst>
            </p:cNvPr>
            <p:cNvGrpSpPr/>
            <p:nvPr/>
          </p:nvGrpSpPr>
          <p:grpSpPr>
            <a:xfrm>
              <a:off x="1751128" y="2341219"/>
              <a:ext cx="3594100" cy="737235"/>
              <a:chOff x="8722" y="4725"/>
              <a:chExt cx="8225" cy="1161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906E14-F081-5669-DF3A-3A68F5D4E6A8}"/>
                  </a:ext>
                </a:extLst>
              </p:cNvPr>
              <p:cNvSpPr txBox="1"/>
              <p:nvPr/>
            </p:nvSpPr>
            <p:spPr>
              <a:xfrm>
                <a:off x="8722" y="4725"/>
                <a:ext cx="822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企业官网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CD7C2D6-DD25-7AF4-D577-028E6F436ACE}"/>
                  </a:ext>
                </a:extLst>
              </p:cNvPr>
              <p:cNvSpPr txBox="1"/>
              <p:nvPr/>
            </p:nvSpPr>
            <p:spPr>
              <a:xfrm>
                <a:off x="8722" y="5353"/>
                <a:ext cx="6339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www.1632bit.com</a:t>
                </a:r>
                <a:endParaRPr lang="en-US" altLang="zh-CN" sz="16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6B938A6-47FA-93C2-D9C8-1E1F81ABF148}"/>
                </a:ext>
              </a:extLst>
            </p:cNvPr>
            <p:cNvSpPr/>
            <p:nvPr/>
          </p:nvSpPr>
          <p:spPr>
            <a:xfrm>
              <a:off x="706553" y="2262479"/>
              <a:ext cx="891540" cy="8915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19">
              <a:extLst>
                <a:ext uri="{FF2B5EF4-FFF2-40B4-BE49-F238E27FC236}">
                  <a16:creationId xmlns:a16="http://schemas.microsoft.com/office/drawing/2014/main" id="{4BACB75D-8F5B-1093-37CE-31F87BD9E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588" y="2486806"/>
              <a:ext cx="451884" cy="457200"/>
            </a:xfrm>
            <a:custGeom>
              <a:avLst/>
              <a:gdLst>
                <a:gd name="T0" fmla="*/ 43 w 51"/>
                <a:gd name="T1" fmla="*/ 7 h 52"/>
                <a:gd name="T2" fmla="*/ 50 w 51"/>
                <a:gd name="T3" fmla="*/ 28 h 52"/>
                <a:gd name="T4" fmla="*/ 25 w 51"/>
                <a:gd name="T5" fmla="*/ 49 h 52"/>
                <a:gd name="T6" fmla="*/ 17 w 51"/>
                <a:gd name="T7" fmla="*/ 46 h 52"/>
                <a:gd name="T8" fmla="*/ 10 w 51"/>
                <a:gd name="T9" fmla="*/ 48 h 52"/>
                <a:gd name="T10" fmla="*/ 8 w 51"/>
                <a:gd name="T11" fmla="*/ 48 h 52"/>
                <a:gd name="T12" fmla="*/ 9 w 51"/>
                <a:gd name="T13" fmla="*/ 30 h 52"/>
                <a:gd name="T14" fmla="*/ 25 w 51"/>
                <a:gd name="T15" fmla="*/ 30 h 52"/>
                <a:gd name="T16" fmla="*/ 26 w 51"/>
                <a:gd name="T17" fmla="*/ 32 h 52"/>
                <a:gd name="T18" fmla="*/ 21 w 51"/>
                <a:gd name="T19" fmla="*/ 37 h 52"/>
                <a:gd name="T20" fmla="*/ 47 w 51"/>
                <a:gd name="T21" fmla="*/ 26 h 52"/>
                <a:gd name="T22" fmla="*/ 38 w 51"/>
                <a:gd name="T23" fmla="*/ 34 h 52"/>
                <a:gd name="T24" fmla="*/ 37 w 51"/>
                <a:gd name="T25" fmla="*/ 26 h 52"/>
                <a:gd name="T26" fmla="*/ 27 w 51"/>
                <a:gd name="T27" fmla="*/ 27 h 52"/>
                <a:gd name="T28" fmla="*/ 24 w 51"/>
                <a:gd name="T29" fmla="*/ 27 h 52"/>
                <a:gd name="T30" fmla="*/ 14 w 51"/>
                <a:gd name="T31" fmla="*/ 26 h 52"/>
                <a:gd name="T32" fmla="*/ 13 w 51"/>
                <a:gd name="T33" fmla="*/ 28 h 52"/>
                <a:gd name="T34" fmla="*/ 12 w 51"/>
                <a:gd name="T35" fmla="*/ 26 h 52"/>
                <a:gd name="T36" fmla="*/ 5 w 51"/>
                <a:gd name="T37" fmla="*/ 30 h 52"/>
                <a:gd name="T38" fmla="*/ 0 w 51"/>
                <a:gd name="T39" fmla="*/ 25 h 52"/>
                <a:gd name="T40" fmla="*/ 25 w 51"/>
                <a:gd name="T41" fmla="*/ 0 h 52"/>
                <a:gd name="T42" fmla="*/ 22 w 51"/>
                <a:gd name="T43" fmla="*/ 33 h 52"/>
                <a:gd name="T44" fmla="*/ 10 w 51"/>
                <a:gd name="T45" fmla="*/ 45 h 52"/>
                <a:gd name="T46" fmla="*/ 15 w 51"/>
                <a:gd name="T47" fmla="*/ 41 h 52"/>
                <a:gd name="T48" fmla="*/ 21 w 51"/>
                <a:gd name="T49" fmla="*/ 46 h 52"/>
                <a:gd name="T50" fmla="*/ 46 w 51"/>
                <a:gd name="T51" fmla="*/ 36 h 52"/>
                <a:gd name="T52" fmla="*/ 19 w 51"/>
                <a:gd name="T53" fmla="*/ 38 h 52"/>
                <a:gd name="T54" fmla="*/ 22 w 51"/>
                <a:gd name="T55" fmla="*/ 33 h 52"/>
                <a:gd name="T56" fmla="*/ 41 w 51"/>
                <a:gd name="T57" fmla="*/ 10 h 52"/>
                <a:gd name="T58" fmla="*/ 37 w 51"/>
                <a:gd name="T59" fmla="*/ 11 h 52"/>
                <a:gd name="T60" fmla="*/ 47 w 51"/>
                <a:gd name="T61" fmla="*/ 24 h 52"/>
                <a:gd name="T62" fmla="*/ 38 w 51"/>
                <a:gd name="T63" fmla="*/ 8 h 52"/>
                <a:gd name="T64" fmla="*/ 34 w 51"/>
                <a:gd name="T65" fmla="*/ 5 h 52"/>
                <a:gd name="T66" fmla="*/ 36 w 51"/>
                <a:gd name="T67" fmla="*/ 9 h 52"/>
                <a:gd name="T68" fmla="*/ 29 w 51"/>
                <a:gd name="T69" fmla="*/ 4 h 52"/>
                <a:gd name="T70" fmla="*/ 27 w 51"/>
                <a:gd name="T71" fmla="*/ 4 h 52"/>
                <a:gd name="T72" fmla="*/ 33 w 51"/>
                <a:gd name="T73" fmla="*/ 10 h 52"/>
                <a:gd name="T74" fmla="*/ 33 w 51"/>
                <a:gd name="T75" fmla="*/ 9 h 52"/>
                <a:gd name="T76" fmla="*/ 24 w 51"/>
                <a:gd name="T77" fmla="*/ 4 h 52"/>
                <a:gd name="T78" fmla="*/ 22 w 51"/>
                <a:gd name="T79" fmla="*/ 4 h 52"/>
                <a:gd name="T80" fmla="*/ 17 w 51"/>
                <a:gd name="T81" fmla="*/ 10 h 52"/>
                <a:gd name="T82" fmla="*/ 24 w 51"/>
                <a:gd name="T83" fmla="*/ 12 h 52"/>
                <a:gd name="T84" fmla="*/ 17 w 51"/>
                <a:gd name="T85" fmla="*/ 5 h 52"/>
                <a:gd name="T86" fmla="*/ 13 w 51"/>
                <a:gd name="T87" fmla="*/ 8 h 52"/>
                <a:gd name="T88" fmla="*/ 15 w 51"/>
                <a:gd name="T89" fmla="*/ 8 h 52"/>
                <a:gd name="T90" fmla="*/ 11 w 51"/>
                <a:gd name="T91" fmla="*/ 9 h 52"/>
                <a:gd name="T92" fmla="*/ 10 w 51"/>
                <a:gd name="T93" fmla="*/ 10 h 52"/>
                <a:gd name="T94" fmla="*/ 12 w 51"/>
                <a:gd name="T95" fmla="*/ 24 h 52"/>
                <a:gd name="T96" fmla="*/ 11 w 51"/>
                <a:gd name="T97" fmla="*/ 9 h 52"/>
                <a:gd name="T98" fmla="*/ 35 w 51"/>
                <a:gd name="T99" fmla="*/ 12 h 52"/>
                <a:gd name="T100" fmla="*/ 27 w 51"/>
                <a:gd name="T101" fmla="*/ 14 h 52"/>
                <a:gd name="T102" fmla="*/ 37 w 51"/>
                <a:gd name="T103" fmla="*/ 24 h 52"/>
                <a:gd name="T104" fmla="*/ 24 w 51"/>
                <a:gd name="T105" fmla="*/ 14 h 52"/>
                <a:gd name="T106" fmla="*/ 17 w 51"/>
                <a:gd name="T107" fmla="*/ 13 h 52"/>
                <a:gd name="T108" fmla="*/ 14 w 51"/>
                <a:gd name="T109" fmla="*/ 24 h 52"/>
                <a:gd name="T110" fmla="*/ 24 w 51"/>
                <a:gd name="T111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cubicBezTo>
                    <a:pt x="32" y="0"/>
                    <a:pt x="39" y="2"/>
                    <a:pt x="43" y="7"/>
                  </a:cubicBezTo>
                  <a:cubicBezTo>
                    <a:pt x="48" y="12"/>
                    <a:pt x="51" y="18"/>
                    <a:pt x="51" y="25"/>
                  </a:cubicBezTo>
                  <a:cubicBezTo>
                    <a:pt x="51" y="26"/>
                    <a:pt x="51" y="27"/>
                    <a:pt x="50" y="28"/>
                  </a:cubicBezTo>
                  <a:cubicBezTo>
                    <a:pt x="50" y="41"/>
                    <a:pt x="38" y="52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3" y="49"/>
                    <a:pt x="22" y="48"/>
                    <a:pt x="20" y="48"/>
                  </a:cubicBezTo>
                  <a:cubicBezTo>
                    <a:pt x="19" y="47"/>
                    <a:pt x="18" y="47"/>
                    <a:pt x="17" y="46"/>
                  </a:cubicBezTo>
                  <a:cubicBezTo>
                    <a:pt x="16" y="45"/>
                    <a:pt x="15" y="45"/>
                    <a:pt x="14" y="4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30"/>
                    <a:pt x="26" y="31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5" y="39"/>
                    <a:pt x="30" y="41"/>
                    <a:pt x="34" y="40"/>
                  </a:cubicBezTo>
                  <a:cubicBezTo>
                    <a:pt x="42" y="39"/>
                    <a:pt x="46" y="34"/>
                    <a:pt x="47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9"/>
                    <a:pt x="39" y="32"/>
                    <a:pt x="38" y="34"/>
                  </a:cubicBezTo>
                  <a:cubicBezTo>
                    <a:pt x="38" y="36"/>
                    <a:pt x="36" y="36"/>
                    <a:pt x="36" y="34"/>
                  </a:cubicBezTo>
                  <a:cubicBezTo>
                    <a:pt x="37" y="32"/>
                    <a:pt x="37" y="29"/>
                    <a:pt x="3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5" y="28"/>
                    <a:pt x="24" y="28"/>
                    <a:pt x="24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5" y="29"/>
                    <a:pt x="5" y="30"/>
                  </a:cubicBezTo>
                  <a:cubicBezTo>
                    <a:pt x="6" y="34"/>
                    <a:pt x="2" y="35"/>
                    <a:pt x="1" y="32"/>
                  </a:cubicBezTo>
                  <a:cubicBezTo>
                    <a:pt x="1" y="30"/>
                    <a:pt x="0" y="27"/>
                    <a:pt x="0" y="25"/>
                  </a:cubicBezTo>
                  <a:cubicBezTo>
                    <a:pt x="0" y="18"/>
                    <a:pt x="3" y="12"/>
                    <a:pt x="8" y="7"/>
                  </a:cubicBezTo>
                  <a:cubicBezTo>
                    <a:pt x="12" y="2"/>
                    <a:pt x="19" y="0"/>
                    <a:pt x="25" y="0"/>
                  </a:cubicBez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4" y="41"/>
                    <a:pt x="15" y="41"/>
                    <a:pt x="15" y="41"/>
                  </a:cubicBezTo>
                  <a:cubicBezTo>
                    <a:pt x="16" y="42"/>
                    <a:pt x="17" y="43"/>
                    <a:pt x="18" y="44"/>
                  </a:cubicBezTo>
                  <a:cubicBezTo>
                    <a:pt x="19" y="45"/>
                    <a:pt x="20" y="45"/>
                    <a:pt x="21" y="46"/>
                  </a:cubicBezTo>
                  <a:cubicBezTo>
                    <a:pt x="22" y="46"/>
                    <a:pt x="24" y="47"/>
                    <a:pt x="25" y="47"/>
                  </a:cubicBezTo>
                  <a:cubicBezTo>
                    <a:pt x="34" y="48"/>
                    <a:pt x="42" y="44"/>
                    <a:pt x="46" y="36"/>
                  </a:cubicBezTo>
                  <a:cubicBezTo>
                    <a:pt x="43" y="39"/>
                    <a:pt x="39" y="42"/>
                    <a:pt x="35" y="42"/>
                  </a:cubicBezTo>
                  <a:cubicBezTo>
                    <a:pt x="29" y="43"/>
                    <a:pt x="23" y="41"/>
                    <a:pt x="19" y="38"/>
                  </a:cubicBezTo>
                  <a:cubicBezTo>
                    <a:pt x="18" y="37"/>
                    <a:pt x="18" y="36"/>
                    <a:pt x="19" y="36"/>
                  </a:cubicBezTo>
                  <a:cubicBezTo>
                    <a:pt x="22" y="33"/>
                    <a:pt x="22" y="33"/>
                    <a:pt x="22" y="33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9"/>
                    <a:pt x="40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38" y="15"/>
                    <a:pt x="39" y="19"/>
                    <a:pt x="39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6" y="18"/>
                    <a:pt x="44" y="13"/>
                    <a:pt x="41" y="10"/>
                  </a:cubicBezTo>
                  <a:close/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7" y="7"/>
                    <a:pt x="35" y="6"/>
                    <a:pt x="34" y="5"/>
                  </a:cubicBezTo>
                  <a:cubicBezTo>
                    <a:pt x="34" y="6"/>
                    <a:pt x="35" y="7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7" y="9"/>
                    <a:pt x="37" y="8"/>
                    <a:pt x="38" y="8"/>
                  </a:cubicBez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31" y="11"/>
                    <a:pt x="33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4" y="10"/>
                    <a:pt x="34" y="9"/>
                    <a:pt x="33" y="9"/>
                  </a:cubicBezTo>
                  <a:cubicBezTo>
                    <a:pt x="32" y="7"/>
                    <a:pt x="31" y="5"/>
                    <a:pt x="29" y="4"/>
                  </a:cubicBezTo>
                  <a:close/>
                  <a:moveTo>
                    <a:pt x="24" y="4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3" y="4"/>
                    <a:pt x="22" y="4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7" y="9"/>
                    <a:pt x="17" y="10"/>
                    <a:pt x="17" y="10"/>
                  </a:cubicBezTo>
                  <a:cubicBezTo>
                    <a:pt x="17" y="10"/>
                    <a:pt x="18" y="10"/>
                    <a:pt x="18" y="10"/>
                  </a:cubicBezTo>
                  <a:cubicBezTo>
                    <a:pt x="20" y="11"/>
                    <a:pt x="22" y="12"/>
                    <a:pt x="24" y="12"/>
                  </a:cubicBezTo>
                  <a:cubicBezTo>
                    <a:pt x="24" y="4"/>
                    <a:pt x="24" y="4"/>
                    <a:pt x="24" y="4"/>
                  </a:cubicBezTo>
                  <a:close/>
                  <a:moveTo>
                    <a:pt x="17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4" y="7"/>
                    <a:pt x="13" y="8"/>
                  </a:cubicBezTo>
                  <a:cubicBezTo>
                    <a:pt x="13" y="8"/>
                    <a:pt x="14" y="9"/>
                    <a:pt x="15" y="9"/>
                  </a:cubicBezTo>
                  <a:cubicBezTo>
                    <a:pt x="15" y="9"/>
                    <a:pt x="15" y="8"/>
                    <a:pt x="15" y="8"/>
                  </a:cubicBezTo>
                  <a:cubicBezTo>
                    <a:pt x="16" y="7"/>
                    <a:pt x="17" y="6"/>
                    <a:pt x="17" y="5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10"/>
                    <a:pt x="10" y="10"/>
                  </a:cubicBezTo>
                  <a:cubicBezTo>
                    <a:pt x="7" y="13"/>
                    <a:pt x="5" y="18"/>
                    <a:pt x="4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9"/>
                    <a:pt x="13" y="15"/>
                    <a:pt x="14" y="11"/>
                  </a:cubicBez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35" y="12"/>
                  </a:move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4" y="12"/>
                    <a:pt x="34" y="13"/>
                  </a:cubicBezTo>
                  <a:cubicBezTo>
                    <a:pt x="32" y="13"/>
                    <a:pt x="29" y="14"/>
                    <a:pt x="27" y="1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19"/>
                    <a:pt x="36" y="15"/>
                    <a:pt x="35" y="12"/>
                  </a:cubicBezTo>
                  <a:close/>
                  <a:moveTo>
                    <a:pt x="24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2" y="14"/>
                    <a:pt x="19" y="13"/>
                    <a:pt x="17" y="13"/>
                  </a:cubicBezTo>
                  <a:cubicBezTo>
                    <a:pt x="17" y="12"/>
                    <a:pt x="16" y="12"/>
                    <a:pt x="16" y="12"/>
                  </a:cubicBezTo>
                  <a:cubicBezTo>
                    <a:pt x="15" y="15"/>
                    <a:pt x="14" y="19"/>
                    <a:pt x="1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14"/>
                    <a:pt x="24" y="14"/>
                    <a:pt x="24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725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FEDE7B6-AF86-A81D-FE95-878C4FFF4A80}"/>
              </a:ext>
            </a:extLst>
          </p:cNvPr>
          <p:cNvSpPr txBox="1"/>
          <p:nvPr/>
        </p:nvSpPr>
        <p:spPr>
          <a:xfrm>
            <a:off x="706553" y="6090990"/>
            <a:ext cx="5071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福州（总部）丨杭州丨深圳丨北京丨上海丨中国香港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A2DB87A-86A1-3F15-3E75-03AC71B39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9" y="1201592"/>
            <a:ext cx="6175783" cy="55112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2B44-D259-6EF3-88AF-13B1B05B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A7624C-D54E-3C84-D263-362A0FD9873B}"/>
              </a:ext>
            </a:extLst>
          </p:cNvPr>
          <p:cNvSpPr txBox="1"/>
          <p:nvPr/>
        </p:nvSpPr>
        <p:spPr>
          <a:xfrm>
            <a:off x="431736" y="647912"/>
            <a:ext cx="338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硬件设计一：反电动势检测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CEE4C-2FCA-2E2B-4E3E-21CD299AB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9288"/>
            <a:ext cx="5063450" cy="57787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BE55F2-5FC2-A7EE-848C-51BA1E5AD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50" y="1079288"/>
            <a:ext cx="7052350" cy="21719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FB9EC8-035B-2E8B-4655-86C4EEEDB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450" y="3251200"/>
            <a:ext cx="4607600" cy="360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07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B5C8D-2D61-971A-9FEA-9C8CE742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FC7AC7-6E04-A865-B157-FB07E2E34C09}"/>
              </a:ext>
            </a:extLst>
          </p:cNvPr>
          <p:cNvSpPr txBox="1"/>
          <p:nvPr/>
        </p:nvSpPr>
        <p:spPr>
          <a:xfrm>
            <a:off x="431736" y="647912"/>
            <a:ext cx="338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硬件设计一：反电动势检测</a:t>
            </a:r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EB2E7EF7-3A59-1BB8-6088-450568DF4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736" y="1203325"/>
            <a:ext cx="11588814" cy="300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，需说明的是，两个比较器负输入端的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BEMFx_MID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信号，是对比较器正输入端信号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CMPx_IP1/ CMPx_IP2/ CMPx_IP3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信号的平均，具体连接方式见上图。其中电阻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R=8.2k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欧，图中的开关只有在比较器负输入端信号选择为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BEMFx_MID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之后才会导通，否则开关都处于断开状态。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BEMFx_MID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主要用于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BLDC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方波模式控制时，虚拟电机相线中心点电压，用于反电势过零点检测。三个相线分压后，分别接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CMPx_IP1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CMPx_IP2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CMPx_IP3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MCU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控制比较器负端选择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BEMFx_MID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，比较器正端的多路选择器以分时复用的方式分别选择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CMPx_IP1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CMPx_IP2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CMPx_IP3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，就可以比较出反电势过零点。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实际应用中推荐使用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CMP0</a:t>
            </a:r>
            <a:r>
              <a:rPr lang="zh-CN" altLang="en-US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用于反电动势检测</a:t>
            </a:r>
            <a:endParaRPr lang="en-US" altLang="zh-CN" sz="16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，考虑到某些电机反电动势较小，设计时应当合理配置反电动势分压电阻使得进入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口的反电动势信号能被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采集到。</a:t>
            </a:r>
            <a:endParaRPr lang="en-US" altLang="zh-CN" sz="16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，电机从低速进入高速时，通过设置合理的速度阈值可从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模式进入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模式达到更高转速。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1747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bg1">
                  <a:alpha val="100000"/>
                </a:schemeClr>
              </a:gs>
              <a:gs pos="100000">
                <a:srgbClr val="F8F8F8">
                  <a:alpha val="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  <p:custDataLst>
              <p:tags r:id="rId2"/>
            </p:custDataLst>
          </p:nvPr>
        </p:nvSpPr>
        <p:spPr>
          <a:xfrm>
            <a:off x="8442325" y="5084763"/>
            <a:ext cx="3749675" cy="477837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           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E898DB-D9B9-01A3-5D8B-E72BAAD5040F}"/>
              </a:ext>
            </a:extLst>
          </p:cNvPr>
          <p:cNvSpPr txBox="1"/>
          <p:nvPr/>
        </p:nvSpPr>
        <p:spPr>
          <a:xfrm>
            <a:off x="431736" y="647912"/>
            <a:ext cx="3613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硬件设计二：过流检测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FFD3AE-88C5-72D5-3EDD-514CF80F9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86" y="1153204"/>
            <a:ext cx="5020184" cy="38732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B40B03-D715-CF9B-C406-1E9EAD486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934" y="2161624"/>
            <a:ext cx="5473700" cy="15113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67007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35D7C8-A027-22CD-2EE2-08C4EBC6172A}"/>
              </a:ext>
            </a:extLst>
          </p:cNvPr>
          <p:cNvSpPr txBox="1"/>
          <p:nvPr/>
        </p:nvSpPr>
        <p:spPr>
          <a:xfrm>
            <a:off x="431736" y="647912"/>
            <a:ext cx="36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硬件设计二：过流检测</a:t>
            </a:r>
            <a:r>
              <a:rPr lang="en-US" altLang="zh-CN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2444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32EE1468-FE9D-91CC-4447-A02A79C4A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15" y="3841871"/>
            <a:ext cx="10369614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，如上图逻辑结构图所示，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R69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为采样电阻，电流信号经过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R38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限流接入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CMP1_IP0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输出接入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CMP1_IN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信号阈值超过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所设置的电流阈值时触发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翻转，联动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MCPWM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关停输出。实际应用如上图左图所示。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，在电动工具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园林工具等大电流应用场景中，由于阻值过大的采样电阻发热量较大，甚至会烧坏采样电阻，实际应用中一般采用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0.5mΩ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甚至更小的采样电阻。但是过小的采样电阻采样出的电流信号也很小，因此本方案中做了第二种过流检测方案。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CF8CA3-867A-1673-4E97-5203D99B0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5" y="1539837"/>
            <a:ext cx="5473700" cy="2238170"/>
          </a:xfrm>
          <a:prstGeom prst="rect">
            <a:avLst/>
          </a:prstGeom>
        </p:spPr>
      </p:pic>
      <p:sp>
        <p:nvSpPr>
          <p:cNvPr id="5" name="文本框 6">
            <a:extLst>
              <a:ext uri="{FF2B5EF4-FFF2-40B4-BE49-F238E27FC236}">
                <a16:creationId xmlns:a16="http://schemas.microsoft.com/office/drawing/2014/main" id="{17C7E19C-9421-984F-9473-BFE45D58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15" y="1142289"/>
            <a:ext cx="2284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过流检测逻辑结构图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655003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54AF98"/>
      </a:accent1>
      <a:accent2>
        <a:srgbClr val="90C8B9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自定义 5">
      <a:majorFont>
        <a:latin typeface="思源黑体 CN Bold"/>
        <a:ea typeface="思源黑体 CN Bold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AF98"/>
    </a:accent1>
    <a:accent2>
      <a:srgbClr val="90C8B9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8822</TotalTime>
  <Words>4404</Words>
  <Application>Microsoft Office PowerPoint</Application>
  <PresentationFormat>宽屏</PresentationFormat>
  <Paragraphs>303</Paragraphs>
  <Slides>57</Slides>
  <Notes>56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等线</vt:lpstr>
      <vt:lpstr>思源黑体 CN Bold</vt:lpstr>
      <vt:lpstr>微软雅黑</vt:lpstr>
      <vt:lpstr>Arial</vt:lpstr>
      <vt:lpstr>Calibri</vt:lpstr>
      <vt:lpstr>Wingdings</vt:lpstr>
      <vt:lpstr>Office 主题​​</vt:lpstr>
      <vt:lpstr>PDF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sxj</dc:creator>
  <cp:lastModifiedBy>songming tang</cp:lastModifiedBy>
  <cp:revision>405</cp:revision>
  <dcterms:created xsi:type="dcterms:W3CDTF">2019-10-10T09:08:00Z</dcterms:created>
  <dcterms:modified xsi:type="dcterms:W3CDTF">2025-05-29T02:13:16Z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65DD7DE99EDA461284D54676F544FD0B</vt:lpwstr>
  </property>
  <property fmtid="{D5CDD505-2E9C-101B-9397-08002B2CF9AE}" pid="3" name="KSOProductBuildVer">
    <vt:lpwstr>2052-11.1.0.11365</vt:lpwstr>
  </property>
</Properties>
</file>